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9"/>
  </p:notesMasterIdLst>
  <p:sldIdLst>
    <p:sldId id="272" r:id="rId5"/>
    <p:sldId id="273" r:id="rId6"/>
    <p:sldId id="270" r:id="rId7"/>
    <p:sldId id="275" r:id="rId8"/>
    <p:sldId id="276" r:id="rId9"/>
    <p:sldId id="277" r:id="rId10"/>
    <p:sldId id="278" r:id="rId11"/>
    <p:sldId id="279" r:id="rId12"/>
    <p:sldId id="280" r:id="rId13"/>
    <p:sldId id="281" r:id="rId14"/>
    <p:sldId id="282" r:id="rId15"/>
    <p:sldId id="283" r:id="rId16"/>
    <p:sldId id="284"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p:scale>
          <a:sx n="63" d="100"/>
          <a:sy n="63" d="100"/>
        </p:scale>
        <p:origin x="804" y="144"/>
      </p:cViewPr>
      <p:guideLst/>
    </p:cSldViewPr>
  </p:slideViewPr>
  <p:notesTextViewPr>
    <p:cViewPr>
      <p:scale>
        <a:sx n="1" d="1"/>
        <a:sy n="1" d="1"/>
      </p:scale>
      <p:origin x="0" y="0"/>
    </p:cViewPr>
  </p:notesTextViewPr>
  <p:sorterViewPr>
    <p:cViewPr>
      <p:scale>
        <a:sx n="100" d="100"/>
        <a:sy n="10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1AC22-06AC-4C18-AF1D-F1277F604B3F}"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0AF1A-3854-4870-A845-93B57E6C5A75}" type="slidenum">
              <a:rPr lang="en-US" smtClean="0"/>
              <a:t>‹#›</a:t>
            </a:fld>
            <a:endParaRPr lang="en-US"/>
          </a:p>
        </p:txBody>
      </p:sp>
    </p:spTree>
    <p:extLst>
      <p:ext uri="{BB962C8B-B14F-4D97-AF65-F5344CB8AC3E}">
        <p14:creationId xmlns:p14="http://schemas.microsoft.com/office/powerpoint/2010/main" val="336444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EF3C3E-06A0-42B7-834F-23B91384A5D1}"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5EB2C-CC04-459D-9213-13F12BEF1843}" type="slidenum">
              <a:rPr lang="en-US" smtClean="0"/>
              <a:t>‹#›</a:t>
            </a:fld>
            <a:endParaRPr lang="en-US"/>
          </a:p>
        </p:txBody>
      </p:sp>
    </p:spTree>
    <p:extLst>
      <p:ext uri="{BB962C8B-B14F-4D97-AF65-F5344CB8AC3E}">
        <p14:creationId xmlns:p14="http://schemas.microsoft.com/office/powerpoint/2010/main" val="32542496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E323E-EB87-4570-8DE6-100146CEFB1F}" type="datetime1">
              <a:rPr lang="en-US" smtClean="0"/>
              <a:t>4/23/2020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5EB2C-CC04-459D-9213-13F12BEF1843}" type="slidenum">
              <a:rPr lang="en-US" smtClean="0"/>
              <a:t>‹#›</a:t>
            </a:fld>
            <a:endParaRPr lang="en-US"/>
          </a:p>
        </p:txBody>
      </p:sp>
    </p:spTree>
    <p:extLst>
      <p:ext uri="{BB962C8B-B14F-4D97-AF65-F5344CB8AC3E}">
        <p14:creationId xmlns:p14="http://schemas.microsoft.com/office/powerpoint/2010/main" val="327145719"/>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pwd.maps.arcgis.com/apps/Viewer/index.html?appid=2b3604bf9ced441a98c500763b8b1048" TargetMode="External"/><Relationship Id="rId7" Type="http://schemas.openxmlformats.org/officeDocument/2006/relationships/image" Target="../media/image28.png"/><Relationship Id="rId2" Type="http://schemas.openxmlformats.org/officeDocument/2006/relationships/hyperlink" Target="https://www.atxwatersheds.com/findyourwatershed/"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watch?v=QOrVotzBNto&amp;feature=youtu.be" TargetMode="External"/><Relationship Id="rId7" Type="http://schemas.openxmlformats.org/officeDocument/2006/relationships/hyperlink" Target="https://coloradoriver.org/about/"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coloradoriver.org/wp-content/uploads/2014/09/Redbud-Field-Trip-Vocabulary.pdf" TargetMode="External"/><Relationship Id="rId5" Type="http://schemas.openxmlformats.org/officeDocument/2006/relationships/hyperlink" Target="https://m.youtube.com/watch?v=K4M3CSsL9FE" TargetMode="External"/><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62E183-9C8C-48EC-A60B-8F53B4FC466A}"/>
              </a:ext>
            </a:extLst>
          </p:cNvPr>
          <p:cNvSpPr/>
          <p:nvPr/>
        </p:nvSpPr>
        <p:spPr>
          <a:xfrm>
            <a:off x="6381750" y="5514975"/>
            <a:ext cx="47339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utura Std Medium" panose="020B0502020204020303" pitchFamily="34" charset="0"/>
              </a:rPr>
              <a:t>Presented by Colorado River Alliance</a:t>
            </a:r>
          </a:p>
        </p:txBody>
      </p:sp>
      <p:pic>
        <p:nvPicPr>
          <p:cNvPr id="7" name="Picture 6">
            <a:extLst>
              <a:ext uri="{FF2B5EF4-FFF2-40B4-BE49-F238E27FC236}">
                <a16:creationId xmlns:a16="http://schemas.microsoft.com/office/drawing/2014/main" id="{6DF33616-4D2E-4C51-AD89-13604A252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506" y="2011501"/>
            <a:ext cx="2120412" cy="1200150"/>
          </a:xfrm>
          <a:prstGeom prst="rect">
            <a:avLst/>
          </a:prstGeom>
        </p:spPr>
      </p:pic>
      <p:sp>
        <p:nvSpPr>
          <p:cNvPr id="4" name="TextBox 3">
            <a:extLst>
              <a:ext uri="{FF2B5EF4-FFF2-40B4-BE49-F238E27FC236}">
                <a16:creationId xmlns:a16="http://schemas.microsoft.com/office/drawing/2014/main" id="{2958A7D3-DEC1-469F-ADB7-DDC3B938E4D1}"/>
              </a:ext>
            </a:extLst>
          </p:cNvPr>
          <p:cNvSpPr txBox="1"/>
          <p:nvPr/>
        </p:nvSpPr>
        <p:spPr>
          <a:xfrm>
            <a:off x="4672928" y="3646350"/>
            <a:ext cx="6505575" cy="1754326"/>
          </a:xfrm>
          <a:prstGeom prst="rect">
            <a:avLst/>
          </a:prstGeom>
          <a:noFill/>
        </p:spPr>
        <p:txBody>
          <a:bodyPr wrap="square" rtlCol="0">
            <a:spAutoFit/>
          </a:bodyPr>
          <a:lstStyle/>
          <a:p>
            <a:pPr algn="r"/>
            <a:r>
              <a:rPr lang="en-US" sz="5400" dirty="0">
                <a:latin typeface="Futura-Heavy" panose="020B0A00000000000000" pitchFamily="34" charset="0"/>
              </a:rPr>
              <a:t>Redbud Field Trip</a:t>
            </a:r>
          </a:p>
          <a:p>
            <a:pPr algn="r"/>
            <a:r>
              <a:rPr lang="en-US" sz="5400" dirty="0">
                <a:latin typeface="Futura-Heavy" panose="020B0A00000000000000" pitchFamily="34" charset="0"/>
              </a:rPr>
              <a:t>Activity Guide Part 2</a:t>
            </a:r>
          </a:p>
        </p:txBody>
      </p:sp>
      <p:sp>
        <p:nvSpPr>
          <p:cNvPr id="10" name="Right Triangle 9">
            <a:extLst>
              <a:ext uri="{FF2B5EF4-FFF2-40B4-BE49-F238E27FC236}">
                <a16:creationId xmlns:a16="http://schemas.microsoft.com/office/drawing/2014/main" id="{9725D180-1356-4A1C-996B-C8F2D96F9FBE}"/>
              </a:ext>
            </a:extLst>
          </p:cNvPr>
          <p:cNvSpPr/>
          <p:nvPr/>
        </p:nvSpPr>
        <p:spPr>
          <a:xfrm rot="10800000">
            <a:off x="9037674" y="0"/>
            <a:ext cx="3154326" cy="231789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A0928C5-42F9-4CA2-B43F-9C2A70E4E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34"/>
            <a:ext cx="6047619" cy="6857143"/>
          </a:xfrm>
          <a:prstGeom prst="rect">
            <a:avLst/>
          </a:prstGeom>
        </p:spPr>
      </p:pic>
      <p:sp>
        <p:nvSpPr>
          <p:cNvPr id="5" name="Slide Number Placeholder 4">
            <a:extLst>
              <a:ext uri="{FF2B5EF4-FFF2-40B4-BE49-F238E27FC236}">
                <a16:creationId xmlns:a16="http://schemas.microsoft.com/office/drawing/2014/main" id="{E7A80A58-AE27-49A6-97A1-70C559A05157}"/>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1</a:t>
            </a:fld>
            <a:endParaRPr lang="en-US" dirty="0">
              <a:latin typeface="Futura Std Medium" panose="020B0502020204020303" pitchFamily="34" charset="0"/>
            </a:endParaRPr>
          </a:p>
        </p:txBody>
      </p:sp>
    </p:spTree>
    <p:extLst>
      <p:ext uri="{BB962C8B-B14F-4D97-AF65-F5344CB8AC3E}">
        <p14:creationId xmlns:p14="http://schemas.microsoft.com/office/powerpoint/2010/main" val="186869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4815040" y="660601"/>
            <a:ext cx="2561920" cy="707886"/>
          </a:xfrm>
          <a:prstGeom prst="rect">
            <a:avLst/>
          </a:prstGeom>
          <a:noFill/>
        </p:spPr>
        <p:txBody>
          <a:bodyPr wrap="none" rtlCol="0">
            <a:spAutoFit/>
          </a:bodyPr>
          <a:lstStyle/>
          <a:p>
            <a:r>
              <a:rPr lang="en-US" sz="4000" dirty="0">
                <a:latin typeface="Futura-Heavy" panose="020B0A00000000000000" pitchFamily="34" charset="0"/>
              </a:rPr>
              <a:t>Situation 5</a:t>
            </a:r>
          </a:p>
        </p:txBody>
      </p:sp>
      <p:sp>
        <p:nvSpPr>
          <p:cNvPr id="2" name="Rectangle 1">
            <a:extLst>
              <a:ext uri="{FF2B5EF4-FFF2-40B4-BE49-F238E27FC236}">
                <a16:creationId xmlns:a16="http://schemas.microsoft.com/office/drawing/2014/main" id="{72BF1CF2-EF05-4A47-BB3C-C85C77B6E5DD}"/>
              </a:ext>
            </a:extLst>
          </p:cNvPr>
          <p:cNvSpPr/>
          <p:nvPr/>
        </p:nvSpPr>
        <p:spPr>
          <a:xfrm>
            <a:off x="1912974" y="1663177"/>
            <a:ext cx="8366052" cy="2862322"/>
          </a:xfrm>
          <a:prstGeom prst="rect">
            <a:avLst/>
          </a:prstGeom>
        </p:spPr>
        <p:txBody>
          <a:bodyPr wrap="square">
            <a:spAutoFit/>
          </a:bodyPr>
          <a:lstStyle/>
          <a:p>
            <a:pPr algn="ctr"/>
            <a:r>
              <a:rPr lang="en-US" altLang="en-US" sz="3600" dirty="0">
                <a:solidFill>
                  <a:schemeClr val="tx2">
                    <a:lumMod val="60000"/>
                    <a:lumOff val="40000"/>
                  </a:schemeClr>
                </a:solidFill>
                <a:latin typeface="Futura Std Medium" panose="020B0502020204020303" pitchFamily="34" charset="0"/>
                <a:cs typeface="Calibri" panose="020F0502020204030204" pitchFamily="34" charset="0"/>
              </a:rPr>
              <a:t>Farmer Fred’s cattle feed lot is near the Barton Creek. Because he does not use a device to keep the rain runoff from entering straight into the creek, cow manure floats into the creek from the land.</a:t>
            </a:r>
          </a:p>
        </p:txBody>
      </p:sp>
      <p:pic>
        <p:nvPicPr>
          <p:cNvPr id="4" name="Picture 3">
            <a:extLst>
              <a:ext uri="{FF2B5EF4-FFF2-40B4-BE49-F238E27FC236}">
                <a16:creationId xmlns:a16="http://schemas.microsoft.com/office/drawing/2014/main" id="{3C428C10-DE74-45BE-B100-03E58BB7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217" y="4671859"/>
            <a:ext cx="2277566" cy="1525540"/>
          </a:xfrm>
          <a:prstGeom prst="rect">
            <a:avLst/>
          </a:prstGeom>
        </p:spPr>
      </p:pic>
      <p:pic>
        <p:nvPicPr>
          <p:cNvPr id="7" name="Picture 6">
            <a:extLst>
              <a:ext uri="{FF2B5EF4-FFF2-40B4-BE49-F238E27FC236}">
                <a16:creationId xmlns:a16="http://schemas.microsoft.com/office/drawing/2014/main" id="{F28EC6A7-31BF-4CD8-A821-23F49C3A2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9" name="Slide Number Placeholder 4">
            <a:extLst>
              <a:ext uri="{FF2B5EF4-FFF2-40B4-BE49-F238E27FC236}">
                <a16:creationId xmlns:a16="http://schemas.microsoft.com/office/drawing/2014/main" id="{4211C165-A391-4532-A731-5995D90C367A}"/>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10</a:t>
            </a:fld>
            <a:endParaRPr lang="en-US" dirty="0">
              <a:latin typeface="Futura Std Medium" panose="020B0502020204020303" pitchFamily="34" charset="0"/>
            </a:endParaRPr>
          </a:p>
        </p:txBody>
      </p:sp>
    </p:spTree>
    <p:extLst>
      <p:ext uri="{BB962C8B-B14F-4D97-AF65-F5344CB8AC3E}">
        <p14:creationId xmlns:p14="http://schemas.microsoft.com/office/powerpoint/2010/main" val="79411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4815040" y="660601"/>
            <a:ext cx="2561920" cy="707886"/>
          </a:xfrm>
          <a:prstGeom prst="rect">
            <a:avLst/>
          </a:prstGeom>
          <a:noFill/>
        </p:spPr>
        <p:txBody>
          <a:bodyPr wrap="none" rtlCol="0">
            <a:spAutoFit/>
          </a:bodyPr>
          <a:lstStyle/>
          <a:p>
            <a:r>
              <a:rPr lang="en-US" sz="4000" dirty="0">
                <a:latin typeface="Futura-Heavy" panose="020B0A00000000000000" pitchFamily="34" charset="0"/>
              </a:rPr>
              <a:t>Situation 6</a:t>
            </a:r>
          </a:p>
        </p:txBody>
      </p:sp>
      <p:sp>
        <p:nvSpPr>
          <p:cNvPr id="2" name="Rectangle 1">
            <a:extLst>
              <a:ext uri="{FF2B5EF4-FFF2-40B4-BE49-F238E27FC236}">
                <a16:creationId xmlns:a16="http://schemas.microsoft.com/office/drawing/2014/main" id="{72BF1CF2-EF05-4A47-BB3C-C85C77B6E5DD}"/>
              </a:ext>
            </a:extLst>
          </p:cNvPr>
          <p:cNvSpPr/>
          <p:nvPr/>
        </p:nvSpPr>
        <p:spPr>
          <a:xfrm>
            <a:off x="1912974" y="1663177"/>
            <a:ext cx="8366052" cy="3600986"/>
          </a:xfrm>
          <a:prstGeom prst="rect">
            <a:avLst/>
          </a:prstGeom>
        </p:spPr>
        <p:txBody>
          <a:bodyPr wrap="square">
            <a:spAutoFit/>
          </a:bodyPr>
          <a:lstStyle/>
          <a:p>
            <a:pPr algn="ctr"/>
            <a:r>
              <a:rPr lang="en-US" altLang="en-US" sz="3200" dirty="0">
                <a:solidFill>
                  <a:schemeClr val="tx2">
                    <a:lumMod val="60000"/>
                    <a:lumOff val="40000"/>
                  </a:schemeClr>
                </a:solidFill>
                <a:latin typeface="Futura Std Medium" panose="020B0502020204020303" pitchFamily="34" charset="0"/>
                <a:cs typeface="Calibri" panose="020F0502020204030204" pitchFamily="34" charset="0"/>
              </a:rPr>
              <a:t>There is a festival at </a:t>
            </a:r>
            <a:r>
              <a:rPr lang="en-US" altLang="en-US" sz="3200" dirty="0" err="1">
                <a:solidFill>
                  <a:schemeClr val="tx2">
                    <a:lumMod val="60000"/>
                    <a:lumOff val="40000"/>
                  </a:schemeClr>
                </a:solidFill>
                <a:latin typeface="Futura Std Medium" panose="020B0502020204020303" pitchFamily="34" charset="0"/>
                <a:cs typeface="Calibri" panose="020F0502020204030204" pitchFamily="34" charset="0"/>
              </a:rPr>
              <a:t>Zilker</a:t>
            </a:r>
            <a:r>
              <a:rPr lang="en-US" altLang="en-US" sz="3200" dirty="0">
                <a:solidFill>
                  <a:schemeClr val="tx2">
                    <a:lumMod val="60000"/>
                    <a:lumOff val="40000"/>
                  </a:schemeClr>
                </a:solidFill>
                <a:latin typeface="Futura Std Medium" panose="020B0502020204020303" pitchFamily="34" charset="0"/>
                <a:cs typeface="Calibri" panose="020F0502020204030204" pitchFamily="34" charset="0"/>
              </a:rPr>
              <a:t> Park.  2,000 people attend and buy a lot of popcorn, sodas, and cotton candy. Thinking the city workers will pick up their trash, most folks just toss their wrappers and cans on the ground. That night a huge rainstorm comes through.</a:t>
            </a:r>
          </a:p>
          <a:p>
            <a:pPr algn="ctr"/>
            <a:endParaRPr lang="en-US" altLang="en-US" sz="3600" dirty="0">
              <a:solidFill>
                <a:schemeClr val="tx2">
                  <a:lumMod val="60000"/>
                  <a:lumOff val="40000"/>
                </a:schemeClr>
              </a:solidFill>
              <a:latin typeface="Futura Std Medium" panose="020B0502020204020303" pitchFamily="34" charset="0"/>
              <a:cs typeface="Calibri" panose="020F0502020204030204" pitchFamily="34" charset="0"/>
            </a:endParaRPr>
          </a:p>
        </p:txBody>
      </p:sp>
      <p:pic>
        <p:nvPicPr>
          <p:cNvPr id="6" name="Picture 5">
            <a:extLst>
              <a:ext uri="{FF2B5EF4-FFF2-40B4-BE49-F238E27FC236}">
                <a16:creationId xmlns:a16="http://schemas.microsoft.com/office/drawing/2014/main" id="{6716F845-984A-4F1E-8F69-EADC565A0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098" y="4805676"/>
            <a:ext cx="1391723" cy="1391723"/>
          </a:xfrm>
          <a:prstGeom prst="rect">
            <a:avLst/>
          </a:prstGeom>
        </p:spPr>
      </p:pic>
      <p:pic>
        <p:nvPicPr>
          <p:cNvPr id="10" name="Picture 9">
            <a:extLst>
              <a:ext uri="{FF2B5EF4-FFF2-40B4-BE49-F238E27FC236}">
                <a16:creationId xmlns:a16="http://schemas.microsoft.com/office/drawing/2014/main" id="{6CFB4F9E-9CAD-40C9-BECE-D9FA90035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830" y="4805676"/>
            <a:ext cx="902210" cy="1271019"/>
          </a:xfrm>
          <a:prstGeom prst="rect">
            <a:avLst/>
          </a:prstGeom>
        </p:spPr>
      </p:pic>
      <p:pic>
        <p:nvPicPr>
          <p:cNvPr id="13" name="Picture 12">
            <a:extLst>
              <a:ext uri="{FF2B5EF4-FFF2-40B4-BE49-F238E27FC236}">
                <a16:creationId xmlns:a16="http://schemas.microsoft.com/office/drawing/2014/main" id="{DF64F838-A6CC-432A-ADA1-022898928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98307">
            <a:off x="4871588" y="5460512"/>
            <a:ext cx="857481" cy="419835"/>
          </a:xfrm>
          <a:prstGeom prst="rect">
            <a:avLst/>
          </a:prstGeom>
        </p:spPr>
      </p:pic>
      <p:pic>
        <p:nvPicPr>
          <p:cNvPr id="14" name="Picture 13">
            <a:extLst>
              <a:ext uri="{FF2B5EF4-FFF2-40B4-BE49-F238E27FC236}">
                <a16:creationId xmlns:a16="http://schemas.microsoft.com/office/drawing/2014/main" id="{E605519D-837A-41B4-A8F1-C5FA1152A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42889">
            <a:off x="5270276" y="4942373"/>
            <a:ext cx="857481" cy="419835"/>
          </a:xfrm>
          <a:prstGeom prst="rect">
            <a:avLst/>
          </a:prstGeom>
        </p:spPr>
      </p:pic>
      <p:pic>
        <p:nvPicPr>
          <p:cNvPr id="15" name="Picture 14">
            <a:extLst>
              <a:ext uri="{FF2B5EF4-FFF2-40B4-BE49-F238E27FC236}">
                <a16:creationId xmlns:a16="http://schemas.microsoft.com/office/drawing/2014/main" id="{B7C6CD37-5F1B-4E1F-A62C-A4588EFB9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00274">
            <a:off x="5806342" y="5363464"/>
            <a:ext cx="857481" cy="419835"/>
          </a:xfrm>
          <a:prstGeom prst="rect">
            <a:avLst/>
          </a:prstGeom>
        </p:spPr>
      </p:pic>
      <p:pic>
        <p:nvPicPr>
          <p:cNvPr id="12" name="Picture 11">
            <a:extLst>
              <a:ext uri="{FF2B5EF4-FFF2-40B4-BE49-F238E27FC236}">
                <a16:creationId xmlns:a16="http://schemas.microsoft.com/office/drawing/2014/main" id="{34DE97B4-5492-4B02-891B-5E6DAE3B9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16" name="Slide Number Placeholder 4">
            <a:extLst>
              <a:ext uri="{FF2B5EF4-FFF2-40B4-BE49-F238E27FC236}">
                <a16:creationId xmlns:a16="http://schemas.microsoft.com/office/drawing/2014/main" id="{85C4346D-D146-4FEE-B38E-2C371F3D39FE}"/>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11</a:t>
            </a:fld>
            <a:endParaRPr lang="en-US" dirty="0">
              <a:latin typeface="Futura Std Medium" panose="020B0502020204020303" pitchFamily="34" charset="0"/>
            </a:endParaRPr>
          </a:p>
        </p:txBody>
      </p:sp>
    </p:spTree>
    <p:extLst>
      <p:ext uri="{BB962C8B-B14F-4D97-AF65-F5344CB8AC3E}">
        <p14:creationId xmlns:p14="http://schemas.microsoft.com/office/powerpoint/2010/main" val="306541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8B2A60-A509-4D17-9528-484D75ACB5A7}"/>
              </a:ext>
            </a:extLst>
          </p:cNvPr>
          <p:cNvSpPr/>
          <p:nvPr/>
        </p:nvSpPr>
        <p:spPr>
          <a:xfrm>
            <a:off x="485775" y="4523669"/>
            <a:ext cx="5962650" cy="19507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67FCD2-2C6A-4620-BEE6-FC929ABFB2F6}"/>
              </a:ext>
            </a:extLst>
          </p:cNvPr>
          <p:cNvSpPr txBox="1"/>
          <p:nvPr/>
        </p:nvSpPr>
        <p:spPr>
          <a:xfrm>
            <a:off x="3702716" y="651076"/>
            <a:ext cx="4953279" cy="707886"/>
          </a:xfrm>
          <a:prstGeom prst="rect">
            <a:avLst/>
          </a:prstGeom>
          <a:noFill/>
        </p:spPr>
        <p:txBody>
          <a:bodyPr wrap="none" rtlCol="0">
            <a:spAutoFit/>
          </a:bodyPr>
          <a:lstStyle/>
          <a:p>
            <a:r>
              <a:rPr lang="en-US" sz="4000" dirty="0">
                <a:latin typeface="Futura-Heavy" panose="020B0A00000000000000" pitchFamily="34" charset="0"/>
              </a:rPr>
              <a:t>Find Your Watershed!</a:t>
            </a:r>
          </a:p>
        </p:txBody>
      </p:sp>
      <p:sp>
        <p:nvSpPr>
          <p:cNvPr id="4" name="Rectangle 3">
            <a:extLst>
              <a:ext uri="{FF2B5EF4-FFF2-40B4-BE49-F238E27FC236}">
                <a16:creationId xmlns:a16="http://schemas.microsoft.com/office/drawing/2014/main" id="{2D4B8CE9-7EF5-43EE-9AA2-3B9DDEC420D0}"/>
              </a:ext>
            </a:extLst>
          </p:cNvPr>
          <p:cNvSpPr/>
          <p:nvPr/>
        </p:nvSpPr>
        <p:spPr>
          <a:xfrm>
            <a:off x="3380737" y="1885413"/>
            <a:ext cx="3201038" cy="2462213"/>
          </a:xfrm>
          <a:prstGeom prst="rect">
            <a:avLst/>
          </a:prstGeom>
        </p:spPr>
        <p:txBody>
          <a:bodyPr wrap="square">
            <a:spAutoFit/>
          </a:bodyPr>
          <a:lstStyle/>
          <a:p>
            <a:r>
              <a:rPr lang="en-US" sz="2200" dirty="0">
                <a:latin typeface="Futura Std Medium" panose="020B0502020204020303" pitchFamily="34" charset="0"/>
              </a:rPr>
              <a:t>There are </a:t>
            </a:r>
            <a:r>
              <a:rPr lang="en-US" sz="2200" b="1" dirty="0">
                <a:latin typeface="Futura Std Medium" panose="020B0502020204020303" pitchFamily="34" charset="0"/>
              </a:rPr>
              <a:t>53</a:t>
            </a:r>
            <a:r>
              <a:rPr lang="en-US" sz="2200" dirty="0">
                <a:latin typeface="Futura Std Medium" panose="020B0502020204020303" pitchFamily="34" charset="0"/>
              </a:rPr>
              <a:t> watersheds in the city of Austin alone, each named after the body of water they flow into (ex: the Onion Creek Watershed collects water into Onion Creek)</a:t>
            </a:r>
          </a:p>
        </p:txBody>
      </p:sp>
      <p:pic>
        <p:nvPicPr>
          <p:cNvPr id="18" name="Picture 2" descr="Colorado River Basin Map by Siglo Group - june2016.jpg">
            <a:extLst>
              <a:ext uri="{FF2B5EF4-FFF2-40B4-BE49-F238E27FC236}">
                <a16:creationId xmlns:a16="http://schemas.microsoft.com/office/drawing/2014/main" id="{8E4E359F-77CA-4978-8F3B-F577B6366B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0560" y="1868588"/>
            <a:ext cx="4995665" cy="31208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AB1EBA-7812-4A5B-8F89-BCF4D6F1910A}"/>
              </a:ext>
            </a:extLst>
          </p:cNvPr>
          <p:cNvSpPr txBox="1"/>
          <p:nvPr/>
        </p:nvSpPr>
        <p:spPr>
          <a:xfrm flipH="1">
            <a:off x="6710560" y="5160484"/>
            <a:ext cx="6171996" cy="677108"/>
          </a:xfrm>
          <a:prstGeom prst="rect">
            <a:avLst/>
          </a:prstGeom>
          <a:noFill/>
        </p:spPr>
        <p:txBody>
          <a:bodyPr wrap="square" rtlCol="0">
            <a:spAutoFit/>
          </a:bodyPr>
          <a:lstStyle/>
          <a:p>
            <a:r>
              <a:rPr lang="en-US" sz="2000" dirty="0">
                <a:solidFill>
                  <a:schemeClr val="tx2">
                    <a:lumMod val="60000"/>
                    <a:lumOff val="40000"/>
                  </a:schemeClr>
                </a:solidFill>
                <a:latin typeface="Futura Std Medium" panose="020B0502020204020303" pitchFamily="34" charset="0"/>
              </a:rPr>
              <a:t>Basin and Watershed mean the same thing! </a:t>
            </a:r>
          </a:p>
          <a:p>
            <a:endParaRPr lang="en-US" dirty="0"/>
          </a:p>
        </p:txBody>
      </p:sp>
      <p:pic>
        <p:nvPicPr>
          <p:cNvPr id="10" name="Picture 9">
            <a:extLst>
              <a:ext uri="{FF2B5EF4-FFF2-40B4-BE49-F238E27FC236}">
                <a16:creationId xmlns:a16="http://schemas.microsoft.com/office/drawing/2014/main" id="{97EC41F7-5927-4322-AA03-AAD3096C9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11" name="Slide Number Placeholder 4">
            <a:extLst>
              <a:ext uri="{FF2B5EF4-FFF2-40B4-BE49-F238E27FC236}">
                <a16:creationId xmlns:a16="http://schemas.microsoft.com/office/drawing/2014/main" id="{5C0384FE-7459-4434-B748-4FBAE193AE79}"/>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12</a:t>
            </a:fld>
            <a:endParaRPr lang="en-US" dirty="0">
              <a:latin typeface="Futura Std Medium" panose="020B0502020204020303" pitchFamily="34" charset="0"/>
            </a:endParaRPr>
          </a:p>
        </p:txBody>
      </p:sp>
      <p:pic>
        <p:nvPicPr>
          <p:cNvPr id="1026" name="Picture 2">
            <a:extLst>
              <a:ext uri="{FF2B5EF4-FFF2-40B4-BE49-F238E27FC236}">
                <a16:creationId xmlns:a16="http://schemas.microsoft.com/office/drawing/2014/main" id="{1F13C513-A09D-451F-8764-EF1C17F4A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383538"/>
            <a:ext cx="2724150" cy="395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DC0B74-B74A-45E9-B807-4233D577E63F}"/>
              </a:ext>
            </a:extLst>
          </p:cNvPr>
          <p:cNvSpPr/>
          <p:nvPr/>
        </p:nvSpPr>
        <p:spPr>
          <a:xfrm>
            <a:off x="550168" y="4606486"/>
            <a:ext cx="6096000" cy="1785104"/>
          </a:xfrm>
          <a:prstGeom prst="rect">
            <a:avLst/>
          </a:prstGeom>
        </p:spPr>
        <p:txBody>
          <a:bodyPr>
            <a:spAutoFit/>
          </a:bodyPr>
          <a:lstStyle/>
          <a:p>
            <a:r>
              <a:rPr lang="en-US" sz="2200" dirty="0">
                <a:latin typeface="Futura Std Medium" panose="020B0502020204020303" pitchFamily="34" charset="0"/>
              </a:rPr>
              <a:t>You can be in more than one watershed at the same time. Because the 53 creeks in Austin eventually make their way to the Colorado River, the entire city is within the </a:t>
            </a:r>
            <a:r>
              <a:rPr lang="en-US" sz="2200" b="1" dirty="0">
                <a:latin typeface="Futura Std Medium" panose="020B0502020204020303" pitchFamily="34" charset="0"/>
              </a:rPr>
              <a:t>Colorado River Watershed</a:t>
            </a:r>
            <a:r>
              <a:rPr lang="en-US" sz="2200" dirty="0">
                <a:latin typeface="Futura Std Medium" panose="020B0502020204020303" pitchFamily="34" charset="0"/>
              </a:rPr>
              <a:t>—which makes up 16% of Texas!</a:t>
            </a:r>
          </a:p>
        </p:txBody>
      </p:sp>
    </p:spTree>
    <p:extLst>
      <p:ext uri="{BB962C8B-B14F-4D97-AF65-F5344CB8AC3E}">
        <p14:creationId xmlns:p14="http://schemas.microsoft.com/office/powerpoint/2010/main" val="72009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2360040" y="651076"/>
            <a:ext cx="7471917" cy="707886"/>
          </a:xfrm>
          <a:prstGeom prst="rect">
            <a:avLst/>
          </a:prstGeom>
          <a:noFill/>
        </p:spPr>
        <p:txBody>
          <a:bodyPr wrap="none" rtlCol="0">
            <a:spAutoFit/>
          </a:bodyPr>
          <a:lstStyle/>
          <a:p>
            <a:r>
              <a:rPr lang="en-US" sz="4000" dirty="0">
                <a:latin typeface="Futura-Heavy" panose="020B0A00000000000000" pitchFamily="34" charset="0"/>
              </a:rPr>
              <a:t>Can you find Austin on the map?</a:t>
            </a:r>
          </a:p>
        </p:txBody>
      </p:sp>
      <p:pic>
        <p:nvPicPr>
          <p:cNvPr id="5" name="Picture 2" descr="Colorado River Basin Map by Siglo Group - june2016.jpg">
            <a:extLst>
              <a:ext uri="{FF2B5EF4-FFF2-40B4-BE49-F238E27FC236}">
                <a16:creationId xmlns:a16="http://schemas.microsoft.com/office/drawing/2014/main" id="{481A6706-C13B-420F-83BE-CE64AAB708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058" y="1505457"/>
            <a:ext cx="7525883" cy="4701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53BD552-F4AF-4398-8573-1040932FE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7" name="Slide Number Placeholder 4">
            <a:extLst>
              <a:ext uri="{FF2B5EF4-FFF2-40B4-BE49-F238E27FC236}">
                <a16:creationId xmlns:a16="http://schemas.microsoft.com/office/drawing/2014/main" id="{DC52F99F-5AB9-4D5C-9FC3-600BF284A03C}"/>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13</a:t>
            </a:fld>
            <a:endParaRPr lang="en-US" dirty="0">
              <a:latin typeface="Futura Std Medium" panose="020B0502020204020303" pitchFamily="34" charset="0"/>
            </a:endParaRPr>
          </a:p>
        </p:txBody>
      </p:sp>
    </p:spTree>
    <p:extLst>
      <p:ext uri="{BB962C8B-B14F-4D97-AF65-F5344CB8AC3E}">
        <p14:creationId xmlns:p14="http://schemas.microsoft.com/office/powerpoint/2010/main" val="285398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2301860" y="656997"/>
            <a:ext cx="8449749" cy="707886"/>
          </a:xfrm>
          <a:prstGeom prst="rect">
            <a:avLst/>
          </a:prstGeom>
          <a:noFill/>
        </p:spPr>
        <p:txBody>
          <a:bodyPr wrap="none" rtlCol="0">
            <a:spAutoFit/>
          </a:bodyPr>
          <a:lstStyle/>
          <a:p>
            <a:r>
              <a:rPr lang="en-US" sz="4000" dirty="0">
                <a:latin typeface="Futura-Heavy" panose="020B0A00000000000000" pitchFamily="34" charset="0"/>
              </a:rPr>
              <a:t>Everyone Lives in a Watershed (cont.)</a:t>
            </a:r>
          </a:p>
        </p:txBody>
      </p:sp>
      <p:sp>
        <p:nvSpPr>
          <p:cNvPr id="4" name="Rectangle 3">
            <a:extLst>
              <a:ext uri="{FF2B5EF4-FFF2-40B4-BE49-F238E27FC236}">
                <a16:creationId xmlns:a16="http://schemas.microsoft.com/office/drawing/2014/main" id="{2D4B8CE9-7EF5-43EE-9AA2-3B9DDEC420D0}"/>
              </a:ext>
            </a:extLst>
          </p:cNvPr>
          <p:cNvSpPr/>
          <p:nvPr/>
        </p:nvSpPr>
        <p:spPr>
          <a:xfrm>
            <a:off x="1906058" y="1771700"/>
            <a:ext cx="7876117" cy="4524315"/>
          </a:xfrm>
          <a:prstGeom prst="rect">
            <a:avLst/>
          </a:prstGeom>
        </p:spPr>
        <p:txBody>
          <a:bodyPr wrap="square">
            <a:spAutoFit/>
          </a:bodyPr>
          <a:lstStyle/>
          <a:p>
            <a:r>
              <a:rPr lang="en-US" sz="2400" dirty="0">
                <a:solidFill>
                  <a:schemeClr val="tx2">
                    <a:lumMod val="60000"/>
                    <a:lumOff val="40000"/>
                  </a:schemeClr>
                </a:solidFill>
                <a:latin typeface="Futura Std Medium" panose="020B0502020204020303" pitchFamily="34" charset="0"/>
              </a:rPr>
              <a:t>Let’s find out which watershed(s) you live in! </a:t>
            </a:r>
            <a:r>
              <a:rPr lang="en-US" sz="2400" i="1" dirty="0">
                <a:solidFill>
                  <a:schemeClr val="tx2">
                    <a:lumMod val="60000"/>
                    <a:lumOff val="40000"/>
                  </a:schemeClr>
                </a:solidFill>
                <a:latin typeface="Futura Std Medium" panose="020B0502020204020303" pitchFamily="34" charset="0"/>
              </a:rPr>
              <a:t>Ask an adult to help you before using the internet.</a:t>
            </a:r>
          </a:p>
          <a:p>
            <a:endParaRPr lang="en-US" sz="1400" i="1" dirty="0">
              <a:latin typeface="Futura Std Medium" panose="020B0502020204020303" pitchFamily="34" charset="0"/>
            </a:endParaRPr>
          </a:p>
          <a:p>
            <a:r>
              <a:rPr lang="en-US" sz="2400" dirty="0">
                <a:latin typeface="Futura Std Medium" panose="020B0502020204020303" pitchFamily="34" charset="0"/>
              </a:rPr>
              <a:t>If you live in Austin, go to…</a:t>
            </a:r>
          </a:p>
          <a:p>
            <a:pPr lvl="1"/>
            <a:r>
              <a:rPr lang="en-US" sz="2400" dirty="0">
                <a:solidFill>
                  <a:schemeClr val="tx2">
                    <a:lumMod val="60000"/>
                    <a:lumOff val="40000"/>
                  </a:schemeClr>
                </a:solidFill>
                <a:latin typeface="Futura Std Medium" panose="020B0502020204020303" pitchFamily="34" charset="0"/>
                <a:hlinkClick r:id="rId2">
                  <a:extLst>
                    <a:ext uri="{A12FA001-AC4F-418D-AE19-62706E023703}">
                      <ahyp:hlinkClr xmlns:ahyp="http://schemas.microsoft.com/office/drawing/2018/hyperlinkcolor" val="tx"/>
                    </a:ext>
                  </a:extLst>
                </a:hlinkClick>
              </a:rPr>
              <a:t>https://www.atxwatersheds.com/findyourwatershed/</a:t>
            </a:r>
            <a:endParaRPr lang="en-US" sz="2400" dirty="0">
              <a:solidFill>
                <a:schemeClr val="tx2">
                  <a:lumMod val="60000"/>
                  <a:lumOff val="40000"/>
                </a:schemeClr>
              </a:solidFill>
              <a:latin typeface="Futura Std Medium" panose="020B0502020204020303" pitchFamily="34" charset="0"/>
            </a:endParaRPr>
          </a:p>
          <a:p>
            <a:pPr lvl="1"/>
            <a:r>
              <a:rPr lang="en-US" sz="2400" dirty="0">
                <a:latin typeface="Futura Std Medium" panose="020B0502020204020303" pitchFamily="34" charset="0"/>
              </a:rPr>
              <a:t>Click the       in the upper right-hand corner and type in your address. Then click “Details” to see how healthy your watershed is.</a:t>
            </a:r>
          </a:p>
          <a:p>
            <a:r>
              <a:rPr lang="en-US" sz="2400" dirty="0">
                <a:latin typeface="Futura Std Medium" panose="020B0502020204020303" pitchFamily="34" charset="0"/>
              </a:rPr>
              <a:t>If you live outside of Austin, go to…</a:t>
            </a:r>
          </a:p>
          <a:p>
            <a:pPr lvl="1"/>
            <a:r>
              <a:rPr lang="en-US" sz="2400" dirty="0">
                <a:solidFill>
                  <a:schemeClr val="tx2">
                    <a:lumMod val="60000"/>
                    <a:lumOff val="40000"/>
                  </a:schemeClr>
                </a:solidFill>
                <a:latin typeface="Futura Std Medium" panose="020B0502020204020303" pitchFamily="34" charset="0"/>
                <a:hlinkClick r:id="rId3">
                  <a:extLst>
                    <a:ext uri="{A12FA001-AC4F-418D-AE19-62706E023703}">
                      <ahyp:hlinkClr xmlns:ahyp="http://schemas.microsoft.com/office/drawing/2018/hyperlinkcolor" val="tx"/>
                    </a:ext>
                  </a:extLst>
                </a:hlinkClick>
              </a:rPr>
              <a:t>Texas Watershed Viewer</a:t>
            </a:r>
            <a:endParaRPr lang="en-US" sz="2400" dirty="0">
              <a:solidFill>
                <a:schemeClr val="tx2">
                  <a:lumMod val="60000"/>
                  <a:lumOff val="40000"/>
                </a:schemeClr>
              </a:solidFill>
              <a:latin typeface="Futura Std Medium" panose="020B0502020204020303" pitchFamily="34" charset="0"/>
            </a:endParaRPr>
          </a:p>
          <a:p>
            <a:pPr lvl="1"/>
            <a:r>
              <a:rPr lang="en-US" sz="2400" dirty="0">
                <a:latin typeface="Futura Std Medium" panose="020B0502020204020303" pitchFamily="34" charset="0"/>
              </a:rPr>
              <a:t>Type in your address, then click anywhere on the map to see the name of your watershed.</a:t>
            </a:r>
          </a:p>
        </p:txBody>
      </p:sp>
      <p:pic>
        <p:nvPicPr>
          <p:cNvPr id="16" name="Graphic 15" descr="Water">
            <a:extLst>
              <a:ext uri="{FF2B5EF4-FFF2-40B4-BE49-F238E27FC236}">
                <a16:creationId xmlns:a16="http://schemas.microsoft.com/office/drawing/2014/main" id="{DBE8AF8F-9316-4C64-B2C0-9C4F9405DE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8908" y="1771700"/>
            <a:ext cx="457150" cy="457150"/>
          </a:xfrm>
          <a:prstGeom prst="rect">
            <a:avLst/>
          </a:prstGeom>
        </p:spPr>
      </p:pic>
      <p:pic>
        <p:nvPicPr>
          <p:cNvPr id="19" name="Graphic 18" descr="Water">
            <a:extLst>
              <a:ext uri="{FF2B5EF4-FFF2-40B4-BE49-F238E27FC236}">
                <a16:creationId xmlns:a16="http://schemas.microsoft.com/office/drawing/2014/main" id="{7C1A3D56-D5A0-4BDB-B7BF-E4DED39392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8908" y="2850718"/>
            <a:ext cx="457150" cy="457150"/>
          </a:xfrm>
          <a:prstGeom prst="rect">
            <a:avLst/>
          </a:prstGeom>
        </p:spPr>
      </p:pic>
      <p:pic>
        <p:nvPicPr>
          <p:cNvPr id="9" name="Graphic 8" descr="Water">
            <a:extLst>
              <a:ext uri="{FF2B5EF4-FFF2-40B4-BE49-F238E27FC236}">
                <a16:creationId xmlns:a16="http://schemas.microsoft.com/office/drawing/2014/main" id="{89B58C72-511C-416F-BAD9-A0A54617A5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8908" y="4679518"/>
            <a:ext cx="457150" cy="457150"/>
          </a:xfrm>
          <a:prstGeom prst="rect">
            <a:avLst/>
          </a:prstGeom>
        </p:spPr>
      </p:pic>
      <p:pic>
        <p:nvPicPr>
          <p:cNvPr id="13" name="Picture 12">
            <a:extLst>
              <a:ext uri="{FF2B5EF4-FFF2-40B4-BE49-F238E27FC236}">
                <a16:creationId xmlns:a16="http://schemas.microsoft.com/office/drawing/2014/main" id="{C4616136-7675-47A1-9A5F-0D7A38B057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pic>
        <p:nvPicPr>
          <p:cNvPr id="5" name="Picture 4">
            <a:extLst>
              <a:ext uri="{FF2B5EF4-FFF2-40B4-BE49-F238E27FC236}">
                <a16:creationId xmlns:a16="http://schemas.microsoft.com/office/drawing/2014/main" id="{DB5A3EEA-3E91-46A3-9191-5CCFEC8B59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9792" y="3516094"/>
            <a:ext cx="378334" cy="386108"/>
          </a:xfrm>
          <a:prstGeom prst="rect">
            <a:avLst/>
          </a:prstGeom>
        </p:spPr>
      </p:pic>
      <p:sp>
        <p:nvSpPr>
          <p:cNvPr id="11" name="Slide Number Placeholder 4">
            <a:extLst>
              <a:ext uri="{FF2B5EF4-FFF2-40B4-BE49-F238E27FC236}">
                <a16:creationId xmlns:a16="http://schemas.microsoft.com/office/drawing/2014/main" id="{083A7B4B-3D62-4F07-A5E9-4C01BC13687C}"/>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14</a:t>
            </a:fld>
            <a:endParaRPr lang="en-US" dirty="0">
              <a:latin typeface="Futura Std Medium" panose="020B0502020204020303" pitchFamily="34" charset="0"/>
            </a:endParaRPr>
          </a:p>
        </p:txBody>
      </p:sp>
    </p:spTree>
    <p:extLst>
      <p:ext uri="{BB962C8B-B14F-4D97-AF65-F5344CB8AC3E}">
        <p14:creationId xmlns:p14="http://schemas.microsoft.com/office/powerpoint/2010/main" val="104376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DBE4E7-B86D-4CA6-9C5D-67E7F260D92C}"/>
              </a:ext>
            </a:extLst>
          </p:cNvPr>
          <p:cNvPicPr>
            <a:picLocks noChangeAspect="1"/>
          </p:cNvPicPr>
          <p:nvPr/>
        </p:nvPicPr>
        <p:blipFill>
          <a:blip r:embed="rId2"/>
          <a:stretch>
            <a:fillRect/>
          </a:stretch>
        </p:blipFill>
        <p:spPr>
          <a:xfrm>
            <a:off x="6178492" y="5015063"/>
            <a:ext cx="1170442" cy="1074578"/>
          </a:xfrm>
          <a:prstGeom prst="ellipse">
            <a:avLst/>
          </a:prstGeom>
          <a:ln w="38100">
            <a:solidFill>
              <a:schemeClr val="bg1"/>
            </a:solidFill>
          </a:ln>
        </p:spPr>
      </p:pic>
      <p:pic>
        <p:nvPicPr>
          <p:cNvPr id="5" name="Picture 4">
            <a:hlinkClick r:id="rId3"/>
            <a:extLst>
              <a:ext uri="{FF2B5EF4-FFF2-40B4-BE49-F238E27FC236}">
                <a16:creationId xmlns:a16="http://schemas.microsoft.com/office/drawing/2014/main" id="{BF8AD716-CE49-4005-9A45-FFF78DF603F8}"/>
              </a:ext>
            </a:extLst>
          </p:cNvPr>
          <p:cNvPicPr>
            <a:picLocks noChangeAspect="1"/>
          </p:cNvPicPr>
          <p:nvPr/>
        </p:nvPicPr>
        <p:blipFill>
          <a:blip r:embed="rId4"/>
          <a:stretch>
            <a:fillRect/>
          </a:stretch>
        </p:blipFill>
        <p:spPr>
          <a:xfrm>
            <a:off x="926357" y="5015063"/>
            <a:ext cx="1138238" cy="1074578"/>
          </a:xfrm>
          <a:prstGeom prst="ellipse">
            <a:avLst/>
          </a:prstGeom>
          <a:ln w="38100">
            <a:solidFill>
              <a:schemeClr val="bg1"/>
            </a:solidFill>
          </a:ln>
        </p:spPr>
      </p:pic>
      <p:sp>
        <p:nvSpPr>
          <p:cNvPr id="6" name="Rectangle 5">
            <a:extLst>
              <a:ext uri="{FF2B5EF4-FFF2-40B4-BE49-F238E27FC236}">
                <a16:creationId xmlns:a16="http://schemas.microsoft.com/office/drawing/2014/main" id="{CA6AEF2F-5031-4C92-8AED-2045E021DEF3}"/>
              </a:ext>
            </a:extLst>
          </p:cNvPr>
          <p:cNvSpPr/>
          <p:nvPr/>
        </p:nvSpPr>
        <p:spPr>
          <a:xfrm>
            <a:off x="2301702" y="5056767"/>
            <a:ext cx="3639683" cy="1088696"/>
          </a:xfrm>
          <a:prstGeom prst="rect">
            <a:avLst/>
          </a:prstGeom>
        </p:spPr>
        <p:txBody>
          <a:bodyPr wrap="square">
            <a:spAutoFit/>
          </a:bodyPr>
          <a:lstStyle/>
          <a:p>
            <a:pPr>
              <a:lnSpc>
                <a:spcPct val="110000"/>
              </a:lnSpc>
            </a:pPr>
            <a:r>
              <a:rPr lang="en-US" sz="2000" dirty="0">
                <a:highlight>
                  <a:srgbClr val="00FFFF"/>
                </a:highlight>
                <a:latin typeface="Futura Std Medium" panose="020B0502020204020303" pitchFamily="34" charset="0"/>
                <a:hlinkClick r:id="rId5"/>
              </a:rPr>
              <a:t>Watch this video </a:t>
            </a:r>
            <a:r>
              <a:rPr lang="en-US" sz="2000" dirty="0">
                <a:latin typeface="Futura Std Medium" panose="020B0502020204020303" pitchFamily="34" charset="0"/>
              </a:rPr>
              <a:t>to learn about </a:t>
            </a:r>
            <a:r>
              <a:rPr lang="en-US" sz="2000" b="1" dirty="0">
                <a:latin typeface="Futura Std Medium" panose="020B0502020204020303" pitchFamily="34" charset="0"/>
              </a:rPr>
              <a:t>Watersheds </a:t>
            </a:r>
            <a:r>
              <a:rPr lang="en-US" sz="2000" dirty="0">
                <a:latin typeface="Futura Std Medium" panose="020B0502020204020303" pitchFamily="34" charset="0"/>
              </a:rPr>
              <a:t>–</a:t>
            </a:r>
            <a:r>
              <a:rPr lang="en-US" sz="2000" b="1" dirty="0">
                <a:latin typeface="Futura Std Medium" panose="020B0502020204020303" pitchFamily="34" charset="0"/>
              </a:rPr>
              <a:t> </a:t>
            </a:r>
            <a:r>
              <a:rPr lang="en-US" sz="2000" dirty="0">
                <a:latin typeface="Futura Std Medium" panose="020B0502020204020303" pitchFamily="34" charset="0"/>
              </a:rPr>
              <a:t>what they are and why they’re important.</a:t>
            </a:r>
            <a:endParaRPr lang="en-US" sz="2000" b="1" dirty="0">
              <a:latin typeface="Futura Std Medium" panose="020B0502020204020303" pitchFamily="34" charset="0"/>
            </a:endParaRPr>
          </a:p>
        </p:txBody>
      </p:sp>
      <p:sp>
        <p:nvSpPr>
          <p:cNvPr id="7" name="Rectangle 6">
            <a:extLst>
              <a:ext uri="{FF2B5EF4-FFF2-40B4-BE49-F238E27FC236}">
                <a16:creationId xmlns:a16="http://schemas.microsoft.com/office/drawing/2014/main" id="{8E859799-E81A-4A32-BBA9-112D3649D426}"/>
              </a:ext>
            </a:extLst>
          </p:cNvPr>
          <p:cNvSpPr/>
          <p:nvPr/>
        </p:nvSpPr>
        <p:spPr>
          <a:xfrm>
            <a:off x="7596699" y="5056767"/>
            <a:ext cx="3639683" cy="1088696"/>
          </a:xfrm>
          <a:prstGeom prst="rect">
            <a:avLst/>
          </a:prstGeom>
        </p:spPr>
        <p:txBody>
          <a:bodyPr wrap="square">
            <a:spAutoFit/>
          </a:bodyPr>
          <a:lstStyle/>
          <a:p>
            <a:pPr>
              <a:lnSpc>
                <a:spcPct val="110000"/>
              </a:lnSpc>
            </a:pPr>
            <a:r>
              <a:rPr lang="en-US" sz="2000" dirty="0">
                <a:highlight>
                  <a:srgbClr val="00FFFF"/>
                </a:highlight>
                <a:latin typeface="Futura Std Medium" panose="020B0502020204020303" pitchFamily="34" charset="0"/>
                <a:hlinkClick r:id="rId6"/>
              </a:rPr>
              <a:t>Use this vocab list </a:t>
            </a:r>
            <a:r>
              <a:rPr lang="en-US" sz="2000" dirty="0">
                <a:latin typeface="Futura Std Medium" panose="020B0502020204020303" pitchFamily="34" charset="0"/>
              </a:rPr>
              <a:t>as you go along and check off new words you learn!</a:t>
            </a:r>
          </a:p>
        </p:txBody>
      </p:sp>
      <p:sp>
        <p:nvSpPr>
          <p:cNvPr id="8" name="TextBox 7">
            <a:extLst>
              <a:ext uri="{FF2B5EF4-FFF2-40B4-BE49-F238E27FC236}">
                <a16:creationId xmlns:a16="http://schemas.microsoft.com/office/drawing/2014/main" id="{BA67FCD2-2C6A-4620-BEE6-FC929ABFB2F6}"/>
              </a:ext>
            </a:extLst>
          </p:cNvPr>
          <p:cNvSpPr txBox="1"/>
          <p:nvPr/>
        </p:nvSpPr>
        <p:spPr>
          <a:xfrm>
            <a:off x="4221128" y="622238"/>
            <a:ext cx="3749744" cy="707886"/>
          </a:xfrm>
          <a:prstGeom prst="rect">
            <a:avLst/>
          </a:prstGeom>
          <a:noFill/>
        </p:spPr>
        <p:txBody>
          <a:bodyPr wrap="none" rtlCol="0">
            <a:spAutoFit/>
          </a:bodyPr>
          <a:lstStyle/>
          <a:p>
            <a:r>
              <a:rPr lang="en-US" sz="4000" dirty="0">
                <a:latin typeface="Futura-Heavy" panose="020B0A00000000000000" pitchFamily="34" charset="0"/>
              </a:rPr>
              <a:t>Hello from CRA!</a:t>
            </a:r>
          </a:p>
        </p:txBody>
      </p:sp>
      <p:sp>
        <p:nvSpPr>
          <p:cNvPr id="9" name="Rectangle 8">
            <a:extLst>
              <a:ext uri="{FF2B5EF4-FFF2-40B4-BE49-F238E27FC236}">
                <a16:creationId xmlns:a16="http://schemas.microsoft.com/office/drawing/2014/main" id="{52A54B9B-D90D-4DFC-BEAB-303B12D0855D}"/>
              </a:ext>
            </a:extLst>
          </p:cNvPr>
          <p:cNvSpPr/>
          <p:nvPr/>
        </p:nvSpPr>
        <p:spPr>
          <a:xfrm>
            <a:off x="1174317" y="1701208"/>
            <a:ext cx="9718499" cy="2677913"/>
          </a:xfrm>
          <a:prstGeom prst="rect">
            <a:avLst/>
          </a:prstGeom>
        </p:spPr>
        <p:txBody>
          <a:bodyPr wrap="square">
            <a:spAutoFit/>
          </a:bodyPr>
          <a:lstStyle/>
          <a:p>
            <a:pPr marL="342900" indent="-342900">
              <a:lnSpc>
                <a:spcPct val="110000"/>
              </a:lnSpc>
              <a:buFont typeface="Courier New" panose="02070309020205020404" pitchFamily="49" charset="0"/>
              <a:buChar char="o"/>
            </a:pPr>
            <a:r>
              <a:rPr lang="en-US" sz="2200" dirty="0">
                <a:latin typeface="Futura Std Medium" panose="020B0502020204020303" pitchFamily="34" charset="0"/>
                <a:hlinkClick r:id="rId7"/>
              </a:rPr>
              <a:t>Colorado River Alliance </a:t>
            </a:r>
            <a:r>
              <a:rPr lang="en-US" sz="2200" dirty="0">
                <a:latin typeface="Futura Std Medium" panose="020B0502020204020303" pitchFamily="34" charset="0"/>
              </a:rPr>
              <a:t>is a small nonprofit dedicated to educating kids like YOU about our most precious resource—the </a:t>
            </a:r>
            <a:r>
              <a:rPr lang="en-US" sz="2200" b="1" dirty="0">
                <a:latin typeface="Futura Std Medium" panose="020B0502020204020303" pitchFamily="34" charset="0"/>
              </a:rPr>
              <a:t>Texas Colorado River</a:t>
            </a:r>
            <a:r>
              <a:rPr lang="en-US" sz="2200" dirty="0">
                <a:latin typeface="Futura Std Medium" panose="020B0502020204020303" pitchFamily="34" charset="0"/>
              </a:rPr>
              <a:t>!</a:t>
            </a:r>
          </a:p>
          <a:p>
            <a:pPr marL="342900" indent="-342900">
              <a:lnSpc>
                <a:spcPct val="110000"/>
              </a:lnSpc>
              <a:buFont typeface="Courier New" panose="02070309020205020404" pitchFamily="49" charset="0"/>
              <a:buChar char="o"/>
            </a:pPr>
            <a:endParaRPr lang="en-US" sz="2200" b="1" dirty="0">
              <a:latin typeface="Futura Std Medium" panose="020B0502020204020303" pitchFamily="34" charset="0"/>
            </a:endParaRPr>
          </a:p>
          <a:p>
            <a:pPr marL="342900" indent="-342900">
              <a:lnSpc>
                <a:spcPct val="110000"/>
              </a:lnSpc>
              <a:buFont typeface="Courier New" panose="02070309020205020404" pitchFamily="49" charset="0"/>
              <a:buChar char="o"/>
            </a:pPr>
            <a:r>
              <a:rPr lang="en-US" sz="2200" b="1" dirty="0">
                <a:latin typeface="Futura Std Medium" panose="020B0502020204020303" pitchFamily="34" charset="0"/>
              </a:rPr>
              <a:t>Did you know </a:t>
            </a:r>
            <a:r>
              <a:rPr lang="en-US" sz="2200" dirty="0">
                <a:latin typeface="Futura Std Medium" panose="020B0502020204020303" pitchFamily="34" charset="0"/>
              </a:rPr>
              <a:t>that in Austin, 100% of your water comes from the Texas Colorado River? That’s right. Every time you turn on the faucet, take a shower, or flush the toilet, that water was originally pumped from the Texas Colorado River. </a:t>
            </a:r>
          </a:p>
        </p:txBody>
      </p:sp>
      <p:sp>
        <p:nvSpPr>
          <p:cNvPr id="15" name="Right Brace 14">
            <a:extLst>
              <a:ext uri="{FF2B5EF4-FFF2-40B4-BE49-F238E27FC236}">
                <a16:creationId xmlns:a16="http://schemas.microsoft.com/office/drawing/2014/main" id="{304ACAFA-9B7F-4AB0-8CC6-E914EE5B09AD}"/>
              </a:ext>
            </a:extLst>
          </p:cNvPr>
          <p:cNvSpPr/>
          <p:nvPr/>
        </p:nvSpPr>
        <p:spPr>
          <a:xfrm>
            <a:off x="7908264" y="622238"/>
            <a:ext cx="425302" cy="707886"/>
          </a:xfrm>
          <a:prstGeom prst="rightBrac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6" name="Right Brace 15">
            <a:extLst>
              <a:ext uri="{FF2B5EF4-FFF2-40B4-BE49-F238E27FC236}">
                <a16:creationId xmlns:a16="http://schemas.microsoft.com/office/drawing/2014/main" id="{AFFD3821-C439-43F6-8D8A-B7DCC7AF549A}"/>
              </a:ext>
            </a:extLst>
          </p:cNvPr>
          <p:cNvSpPr/>
          <p:nvPr/>
        </p:nvSpPr>
        <p:spPr>
          <a:xfrm rot="10800000">
            <a:off x="3795826" y="622238"/>
            <a:ext cx="425302" cy="707886"/>
          </a:xfrm>
          <a:prstGeom prst="rightBrac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22225">
                <a:solidFill>
                  <a:schemeClr val="accent2"/>
                </a:solidFill>
                <a:prstDash val="solid"/>
              </a:ln>
              <a:solidFill>
                <a:schemeClr val="accent2">
                  <a:lumMod val="40000"/>
                  <a:lumOff val="60000"/>
                </a:schemeClr>
              </a:solidFill>
            </a:endParaRPr>
          </a:p>
        </p:txBody>
      </p:sp>
      <p:pic>
        <p:nvPicPr>
          <p:cNvPr id="17" name="Graphic 16" descr="Water">
            <a:extLst>
              <a:ext uri="{FF2B5EF4-FFF2-40B4-BE49-F238E27FC236}">
                <a16:creationId xmlns:a16="http://schemas.microsoft.com/office/drawing/2014/main" id="{769505BA-C749-4190-B48E-F425E2109A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1991" y="2782971"/>
            <a:ext cx="560128" cy="560128"/>
          </a:xfrm>
          <a:prstGeom prst="rect">
            <a:avLst/>
          </a:prstGeom>
        </p:spPr>
      </p:pic>
      <p:pic>
        <p:nvPicPr>
          <p:cNvPr id="19" name="Graphic 18" descr="Water">
            <a:extLst>
              <a:ext uri="{FF2B5EF4-FFF2-40B4-BE49-F238E27FC236}">
                <a16:creationId xmlns:a16="http://schemas.microsoft.com/office/drawing/2014/main" id="{C644BFE7-D827-4F27-91A3-939B47590F4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1991" y="1666925"/>
            <a:ext cx="560128" cy="560128"/>
          </a:xfrm>
          <a:prstGeom prst="rect">
            <a:avLst/>
          </a:prstGeom>
        </p:spPr>
      </p:pic>
      <p:pic>
        <p:nvPicPr>
          <p:cNvPr id="13" name="Picture 12">
            <a:extLst>
              <a:ext uri="{FF2B5EF4-FFF2-40B4-BE49-F238E27FC236}">
                <a16:creationId xmlns:a16="http://schemas.microsoft.com/office/drawing/2014/main" id="{C72DF79C-3DEB-4EFB-93BB-D82579CC3E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8732" y="507874"/>
            <a:ext cx="1654798" cy="936613"/>
          </a:xfrm>
          <a:prstGeom prst="rect">
            <a:avLst/>
          </a:prstGeom>
        </p:spPr>
      </p:pic>
      <p:sp>
        <p:nvSpPr>
          <p:cNvPr id="20" name="Slide Number Placeholder 4">
            <a:extLst>
              <a:ext uri="{FF2B5EF4-FFF2-40B4-BE49-F238E27FC236}">
                <a16:creationId xmlns:a16="http://schemas.microsoft.com/office/drawing/2014/main" id="{849BA98D-4054-4373-9C83-84114A643B6A}"/>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2</a:t>
            </a:fld>
            <a:endParaRPr lang="en-US" dirty="0">
              <a:latin typeface="Futura Std Medium" panose="020B0502020204020303" pitchFamily="34" charset="0"/>
            </a:endParaRPr>
          </a:p>
        </p:txBody>
      </p:sp>
    </p:spTree>
    <p:extLst>
      <p:ext uri="{BB962C8B-B14F-4D97-AF65-F5344CB8AC3E}">
        <p14:creationId xmlns:p14="http://schemas.microsoft.com/office/powerpoint/2010/main" val="98824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5FBEE7-C0CA-4A23-8065-CF53A97C4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47070"/>
          </a:xfrm>
          <a:prstGeom prst="rect">
            <a:avLst/>
          </a:prstGeom>
        </p:spPr>
      </p:pic>
      <p:pic>
        <p:nvPicPr>
          <p:cNvPr id="12" name="Picture 11">
            <a:extLst>
              <a:ext uri="{FF2B5EF4-FFF2-40B4-BE49-F238E27FC236}">
                <a16:creationId xmlns:a16="http://schemas.microsoft.com/office/drawing/2014/main" id="{78465F03-5025-46B5-8716-E2A034496D03}"/>
              </a:ext>
            </a:extLst>
          </p:cNvPr>
          <p:cNvPicPr>
            <a:picLocks noChangeAspect="1"/>
          </p:cNvPicPr>
          <p:nvPr/>
        </p:nvPicPr>
        <p:blipFill rotWithShape="1">
          <a:blip r:embed="rId3"/>
          <a:srcRect l="3302" r="3302"/>
          <a:stretch/>
        </p:blipFill>
        <p:spPr>
          <a:xfrm>
            <a:off x="6255489" y="823359"/>
            <a:ext cx="1134574" cy="1134574"/>
          </a:xfrm>
          <a:prstGeom prst="ellipse">
            <a:avLst/>
          </a:prstGeom>
          <a:ln w="38100">
            <a:solidFill>
              <a:schemeClr val="bg1"/>
            </a:solidFill>
          </a:ln>
        </p:spPr>
      </p:pic>
      <p:sp>
        <p:nvSpPr>
          <p:cNvPr id="13" name="TextBox 12">
            <a:extLst>
              <a:ext uri="{FF2B5EF4-FFF2-40B4-BE49-F238E27FC236}">
                <a16:creationId xmlns:a16="http://schemas.microsoft.com/office/drawing/2014/main" id="{2AB19BCA-B335-47C7-8D2A-79B7F7B64390}"/>
              </a:ext>
            </a:extLst>
          </p:cNvPr>
          <p:cNvSpPr txBox="1"/>
          <p:nvPr/>
        </p:nvSpPr>
        <p:spPr>
          <a:xfrm>
            <a:off x="7751135" y="1096366"/>
            <a:ext cx="3920304" cy="584775"/>
          </a:xfrm>
          <a:prstGeom prst="rect">
            <a:avLst/>
          </a:prstGeom>
          <a:noFill/>
        </p:spPr>
        <p:txBody>
          <a:bodyPr wrap="none" rtlCol="0">
            <a:spAutoFit/>
          </a:bodyPr>
          <a:lstStyle/>
          <a:p>
            <a:r>
              <a:rPr lang="en-US" sz="3200" dirty="0">
                <a:latin typeface="Futura-Heavy" panose="020B0A00000000000000" pitchFamily="34" charset="0"/>
              </a:rPr>
              <a:t>Texas Colorado River</a:t>
            </a:r>
          </a:p>
        </p:txBody>
      </p:sp>
      <p:pic>
        <p:nvPicPr>
          <p:cNvPr id="5" name="Picture 4">
            <a:extLst>
              <a:ext uri="{FF2B5EF4-FFF2-40B4-BE49-F238E27FC236}">
                <a16:creationId xmlns:a16="http://schemas.microsoft.com/office/drawing/2014/main" id="{87CCF140-720E-4F64-A3BF-DF700E1EA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421" y="5628284"/>
            <a:ext cx="1570018" cy="889330"/>
          </a:xfrm>
          <a:prstGeom prst="rect">
            <a:avLst/>
          </a:prstGeom>
        </p:spPr>
      </p:pic>
      <p:sp>
        <p:nvSpPr>
          <p:cNvPr id="9" name="Slide Number Placeholder 4">
            <a:extLst>
              <a:ext uri="{FF2B5EF4-FFF2-40B4-BE49-F238E27FC236}">
                <a16:creationId xmlns:a16="http://schemas.microsoft.com/office/drawing/2014/main" id="{D033B3BE-6B32-4710-8B4B-82DABAE553D0}"/>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3</a:t>
            </a:fld>
            <a:endParaRPr lang="en-US" dirty="0">
              <a:latin typeface="Futura Std Medium" panose="020B0502020204020303" pitchFamily="34" charset="0"/>
            </a:endParaRPr>
          </a:p>
        </p:txBody>
      </p:sp>
    </p:spTree>
    <p:extLst>
      <p:ext uri="{BB962C8B-B14F-4D97-AF65-F5344CB8AC3E}">
        <p14:creationId xmlns:p14="http://schemas.microsoft.com/office/powerpoint/2010/main" val="59488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4A9863-9B11-4DF0-9D47-1AF42BF6BA38}"/>
              </a:ext>
            </a:extLst>
          </p:cNvPr>
          <p:cNvSpPr/>
          <p:nvPr/>
        </p:nvSpPr>
        <p:spPr>
          <a:xfrm>
            <a:off x="607611" y="1424580"/>
            <a:ext cx="4038844" cy="254118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67FCD2-2C6A-4620-BEE6-FC929ABFB2F6}"/>
              </a:ext>
            </a:extLst>
          </p:cNvPr>
          <p:cNvSpPr txBox="1"/>
          <p:nvPr/>
        </p:nvSpPr>
        <p:spPr>
          <a:xfrm>
            <a:off x="2574844" y="586173"/>
            <a:ext cx="7042312" cy="707886"/>
          </a:xfrm>
          <a:prstGeom prst="rect">
            <a:avLst/>
          </a:prstGeom>
          <a:noFill/>
        </p:spPr>
        <p:txBody>
          <a:bodyPr wrap="none" rtlCol="0">
            <a:spAutoFit/>
          </a:bodyPr>
          <a:lstStyle/>
          <a:p>
            <a:r>
              <a:rPr lang="en-US" sz="4000" dirty="0">
                <a:latin typeface="Futura-Heavy" panose="020B0A00000000000000" pitchFamily="34" charset="0"/>
              </a:rPr>
              <a:t>Everyone lives in a Watershed!</a:t>
            </a:r>
          </a:p>
        </p:txBody>
      </p:sp>
      <p:pic>
        <p:nvPicPr>
          <p:cNvPr id="17" name="Graphic 16" descr="Water">
            <a:extLst>
              <a:ext uri="{FF2B5EF4-FFF2-40B4-BE49-F238E27FC236}">
                <a16:creationId xmlns:a16="http://schemas.microsoft.com/office/drawing/2014/main" id="{769505BA-C749-4190-B48E-F425E2109A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987" y="1540972"/>
            <a:ext cx="337236" cy="337236"/>
          </a:xfrm>
          <a:prstGeom prst="rect">
            <a:avLst/>
          </a:prstGeom>
        </p:spPr>
      </p:pic>
      <p:sp>
        <p:nvSpPr>
          <p:cNvPr id="2" name="Rectangle 1">
            <a:extLst>
              <a:ext uri="{FF2B5EF4-FFF2-40B4-BE49-F238E27FC236}">
                <a16:creationId xmlns:a16="http://schemas.microsoft.com/office/drawing/2014/main" id="{1FA489C4-1438-490A-A4B1-B6E546FA6A13}"/>
              </a:ext>
            </a:extLst>
          </p:cNvPr>
          <p:cNvSpPr/>
          <p:nvPr/>
        </p:nvSpPr>
        <p:spPr>
          <a:xfrm>
            <a:off x="1004223" y="1540972"/>
            <a:ext cx="3642232" cy="2336024"/>
          </a:xfrm>
          <a:prstGeom prst="rect">
            <a:avLst/>
          </a:prstGeom>
        </p:spPr>
        <p:txBody>
          <a:bodyPr wrap="square">
            <a:spAutoFit/>
          </a:bodyPr>
          <a:lstStyle/>
          <a:p>
            <a:pPr>
              <a:lnSpc>
                <a:spcPct val="90000"/>
              </a:lnSpc>
            </a:pPr>
            <a:r>
              <a:rPr lang="en-US" dirty="0">
                <a:latin typeface="Futura Std Medium" panose="020B0502020204020303" pitchFamily="34" charset="0"/>
              </a:rPr>
              <a:t>In the video, we learned that a watershed is </a:t>
            </a:r>
            <a:r>
              <a:rPr lang="en-US" u="sng" dirty="0">
                <a:latin typeface="Futura Std Medium" panose="020B0502020204020303" pitchFamily="34" charset="0"/>
              </a:rPr>
              <a:t>an area of land that drains water into one location</a:t>
            </a:r>
            <a:r>
              <a:rPr lang="en-US" dirty="0">
                <a:latin typeface="Futura Std Medium" panose="020B0502020204020303" pitchFamily="34" charset="0"/>
              </a:rPr>
              <a:t>, like a lake or river.</a:t>
            </a:r>
          </a:p>
          <a:p>
            <a:pPr>
              <a:lnSpc>
                <a:spcPct val="90000"/>
              </a:lnSpc>
            </a:pPr>
            <a:endParaRPr lang="en-US" dirty="0">
              <a:latin typeface="Futura Std Medium" panose="020B0502020204020303" pitchFamily="34" charset="0"/>
            </a:endParaRPr>
          </a:p>
          <a:p>
            <a:pPr>
              <a:lnSpc>
                <a:spcPct val="90000"/>
              </a:lnSpc>
            </a:pPr>
            <a:r>
              <a:rPr lang="en-US" dirty="0">
                <a:latin typeface="Futura Std Medium" panose="020B0502020204020303" pitchFamily="34" charset="0"/>
              </a:rPr>
              <a:t>The video also mentioned that it’s important to have a </a:t>
            </a:r>
            <a:r>
              <a:rPr lang="en-US" i="1" dirty="0">
                <a:latin typeface="Futura Std Medium" panose="020B0502020204020303" pitchFamily="34" charset="0"/>
              </a:rPr>
              <a:t>healthy </a:t>
            </a:r>
            <a:r>
              <a:rPr lang="en-US" dirty="0">
                <a:latin typeface="Futura Std Medium" panose="020B0502020204020303" pitchFamily="34" charset="0"/>
              </a:rPr>
              <a:t>watershed. What do you think a healthy watershed would look like? </a:t>
            </a:r>
          </a:p>
        </p:txBody>
      </p:sp>
      <p:pic>
        <p:nvPicPr>
          <p:cNvPr id="13" name="Picture 12" descr="A close up of a map&#10;&#10;Description automatically generated">
            <a:extLst>
              <a:ext uri="{FF2B5EF4-FFF2-40B4-BE49-F238E27FC236}">
                <a16:creationId xmlns:a16="http://schemas.microsoft.com/office/drawing/2014/main" id="{307C6BB7-7F56-4178-8527-0681768A1F12}"/>
              </a:ext>
            </a:extLst>
          </p:cNvPr>
          <p:cNvPicPr/>
          <p:nvPr/>
        </p:nvPicPr>
        <p:blipFill rotWithShape="1">
          <a:blip r:embed="rId4"/>
          <a:srcRect l="2144" r="7627"/>
          <a:stretch/>
        </p:blipFill>
        <p:spPr>
          <a:xfrm>
            <a:off x="4907143" y="1424580"/>
            <a:ext cx="6677246" cy="4847247"/>
          </a:xfrm>
          <a:prstGeom prst="rect">
            <a:avLst/>
          </a:prstGeom>
          <a:ln w="28575">
            <a:solidFill>
              <a:schemeClr val="bg2">
                <a:lumMod val="75000"/>
              </a:schemeClr>
            </a:solidFill>
          </a:ln>
        </p:spPr>
      </p:pic>
      <p:pic>
        <p:nvPicPr>
          <p:cNvPr id="18" name="Graphic 17" descr="Water">
            <a:extLst>
              <a:ext uri="{FF2B5EF4-FFF2-40B4-BE49-F238E27FC236}">
                <a16:creationId xmlns:a16="http://schemas.microsoft.com/office/drawing/2014/main" id="{A6A7B9C4-C8AE-47DF-A385-FE95183C3D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987" y="2708984"/>
            <a:ext cx="337236" cy="337236"/>
          </a:xfrm>
          <a:prstGeom prst="rect">
            <a:avLst/>
          </a:prstGeom>
        </p:spPr>
      </p:pic>
      <p:sp>
        <p:nvSpPr>
          <p:cNvPr id="3" name="TextBox 2">
            <a:extLst>
              <a:ext uri="{FF2B5EF4-FFF2-40B4-BE49-F238E27FC236}">
                <a16:creationId xmlns:a16="http://schemas.microsoft.com/office/drawing/2014/main" id="{99F54658-1F65-4CF0-9CE5-62D2391B4D45}"/>
              </a:ext>
            </a:extLst>
          </p:cNvPr>
          <p:cNvSpPr txBox="1"/>
          <p:nvPr/>
        </p:nvSpPr>
        <p:spPr>
          <a:xfrm>
            <a:off x="1239371" y="4332835"/>
            <a:ext cx="3407083" cy="1938992"/>
          </a:xfrm>
          <a:prstGeom prst="rect">
            <a:avLst/>
          </a:prstGeom>
          <a:noFill/>
        </p:spPr>
        <p:txBody>
          <a:bodyPr wrap="square" rtlCol="0">
            <a:spAutoFit/>
          </a:bodyPr>
          <a:lstStyle/>
          <a:p>
            <a:r>
              <a:rPr lang="en-US" sz="2000" b="1" dirty="0">
                <a:latin typeface="Futura Std Medium" panose="020B0502020204020303" pitchFamily="34" charset="0"/>
              </a:rPr>
              <a:t>Brainstorm THREE types of pollution that could impact a watershed:</a:t>
            </a:r>
          </a:p>
          <a:p>
            <a:pPr marL="457200" indent="-457200">
              <a:buAutoNum type="arabicPeriod"/>
            </a:pPr>
            <a:r>
              <a:rPr lang="en-US" sz="2000" dirty="0">
                <a:latin typeface="Futura Std Medium" panose="020B0502020204020303" pitchFamily="34" charset="0"/>
              </a:rPr>
              <a:t>___________________</a:t>
            </a:r>
          </a:p>
          <a:p>
            <a:pPr marL="457200" indent="-457200">
              <a:buAutoNum type="arabicPeriod"/>
            </a:pPr>
            <a:r>
              <a:rPr lang="en-US" sz="2000" dirty="0">
                <a:latin typeface="Futura Std Medium" panose="020B0502020204020303" pitchFamily="34" charset="0"/>
              </a:rPr>
              <a:t>___________________</a:t>
            </a:r>
          </a:p>
          <a:p>
            <a:pPr marL="457200" indent="-457200">
              <a:buAutoNum type="arabicPeriod"/>
            </a:pPr>
            <a:r>
              <a:rPr lang="en-US" sz="2000" dirty="0">
                <a:latin typeface="Futura Std Medium" panose="020B0502020204020303" pitchFamily="34" charset="0"/>
              </a:rPr>
              <a:t>___________________</a:t>
            </a:r>
          </a:p>
        </p:txBody>
      </p:sp>
      <p:pic>
        <p:nvPicPr>
          <p:cNvPr id="10" name="Picture 9">
            <a:extLst>
              <a:ext uri="{FF2B5EF4-FFF2-40B4-BE49-F238E27FC236}">
                <a16:creationId xmlns:a16="http://schemas.microsoft.com/office/drawing/2014/main" id="{D258A6EF-797D-40D7-84C5-F314B867339C}"/>
              </a:ext>
            </a:extLst>
          </p:cNvPr>
          <p:cNvPicPr>
            <a:picLocks noChangeAspect="1"/>
          </p:cNvPicPr>
          <p:nvPr/>
        </p:nvPicPr>
        <p:blipFill rotWithShape="1">
          <a:blip r:embed="rId5"/>
          <a:srcRect l="1654" r="1654"/>
          <a:stretch/>
        </p:blipFill>
        <p:spPr>
          <a:xfrm>
            <a:off x="686163" y="4335499"/>
            <a:ext cx="553209" cy="553209"/>
          </a:xfrm>
          <a:prstGeom prst="ellipse">
            <a:avLst/>
          </a:prstGeom>
        </p:spPr>
      </p:pic>
      <p:pic>
        <p:nvPicPr>
          <p:cNvPr id="15" name="Picture 14">
            <a:extLst>
              <a:ext uri="{FF2B5EF4-FFF2-40B4-BE49-F238E27FC236}">
                <a16:creationId xmlns:a16="http://schemas.microsoft.com/office/drawing/2014/main" id="{EF42C924-CB08-47D0-9988-DB79A32AE5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5" name="Slide Number Placeholder 4">
            <a:extLst>
              <a:ext uri="{FF2B5EF4-FFF2-40B4-BE49-F238E27FC236}">
                <a16:creationId xmlns:a16="http://schemas.microsoft.com/office/drawing/2014/main" id="{DE32FC25-F8AE-4E12-8720-169DBA778D14}"/>
              </a:ext>
            </a:extLst>
          </p:cNvPr>
          <p:cNvSpPr>
            <a:spLocks noGrp="1"/>
          </p:cNvSpPr>
          <p:nvPr>
            <p:ph type="sldNum" sz="quarter" idx="12"/>
          </p:nvPr>
        </p:nvSpPr>
        <p:spPr>
          <a:xfrm>
            <a:off x="9232900" y="6359100"/>
            <a:ext cx="2844800" cy="365125"/>
          </a:xfrm>
        </p:spPr>
        <p:txBody>
          <a:bodyPr/>
          <a:lstStyle/>
          <a:p>
            <a:fld id="{E3C5EB2C-CC04-459D-9213-13F12BEF1843}" type="slidenum">
              <a:rPr lang="en-US" smtClean="0"/>
              <a:t>4</a:t>
            </a:fld>
            <a:endParaRPr lang="en-US" dirty="0"/>
          </a:p>
        </p:txBody>
      </p:sp>
    </p:spTree>
    <p:extLst>
      <p:ext uri="{BB962C8B-B14F-4D97-AF65-F5344CB8AC3E}">
        <p14:creationId xmlns:p14="http://schemas.microsoft.com/office/powerpoint/2010/main" val="96867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3183343" y="586173"/>
            <a:ext cx="5825313" cy="707886"/>
          </a:xfrm>
          <a:prstGeom prst="rect">
            <a:avLst/>
          </a:prstGeom>
          <a:noFill/>
        </p:spPr>
        <p:txBody>
          <a:bodyPr wrap="none" rtlCol="0">
            <a:spAutoFit/>
          </a:bodyPr>
          <a:lstStyle/>
          <a:p>
            <a:r>
              <a:rPr lang="en-US" sz="4000" dirty="0">
                <a:latin typeface="Futura-Heavy" panose="020B0A00000000000000" pitchFamily="34" charset="0"/>
              </a:rPr>
              <a:t>Pollution and Watersheds</a:t>
            </a:r>
          </a:p>
        </p:txBody>
      </p:sp>
      <p:sp>
        <p:nvSpPr>
          <p:cNvPr id="6" name="Rectangle 5">
            <a:extLst>
              <a:ext uri="{FF2B5EF4-FFF2-40B4-BE49-F238E27FC236}">
                <a16:creationId xmlns:a16="http://schemas.microsoft.com/office/drawing/2014/main" id="{4654213B-CD1E-40EA-9CE3-48A3427F45A4}"/>
              </a:ext>
            </a:extLst>
          </p:cNvPr>
          <p:cNvSpPr/>
          <p:nvPr/>
        </p:nvSpPr>
        <p:spPr>
          <a:xfrm>
            <a:off x="1166038" y="1638265"/>
            <a:ext cx="6255488" cy="4893647"/>
          </a:xfrm>
          <a:prstGeom prst="rect">
            <a:avLst/>
          </a:prstGeom>
        </p:spPr>
        <p:txBody>
          <a:bodyPr wrap="square">
            <a:spAutoFit/>
          </a:bodyPr>
          <a:lstStyle/>
          <a:p>
            <a:r>
              <a:rPr lang="en-US" sz="2400" dirty="0">
                <a:solidFill>
                  <a:schemeClr val="tx2">
                    <a:lumMod val="60000"/>
                    <a:lumOff val="40000"/>
                  </a:schemeClr>
                </a:solidFill>
                <a:latin typeface="Futura Std Medium" panose="020B0502020204020303" pitchFamily="34" charset="0"/>
              </a:rPr>
              <a:t>Human activity affects the health of our watersheds.</a:t>
            </a:r>
          </a:p>
          <a:p>
            <a:pPr marL="342900" indent="-342900">
              <a:buFont typeface="Courier New" panose="02070309020205020404" pitchFamily="49" charset="0"/>
              <a:buChar char="o"/>
            </a:pPr>
            <a:endParaRPr lang="en-US" sz="2400" dirty="0">
              <a:latin typeface="Futura Std Medium" panose="020B0502020204020303" pitchFamily="34" charset="0"/>
            </a:endParaRPr>
          </a:p>
          <a:p>
            <a:r>
              <a:rPr lang="en-US" sz="2400" b="1" dirty="0">
                <a:latin typeface="Futura Std Medium" panose="020B0502020204020303" pitchFamily="34" charset="0"/>
              </a:rPr>
              <a:t>Read the 6 situations on the next page(s), and answer the following questions for each situation:</a:t>
            </a:r>
          </a:p>
          <a:p>
            <a:pPr marL="914400" lvl="1" indent="-457200">
              <a:buFont typeface="+mj-lt"/>
              <a:buAutoNum type="arabicPeriod"/>
            </a:pPr>
            <a:r>
              <a:rPr lang="en-US" sz="2400" dirty="0"/>
              <a:t>What is the </a:t>
            </a:r>
            <a:r>
              <a:rPr lang="en-US" sz="2400" b="1" dirty="0"/>
              <a:t>pollutant </a:t>
            </a:r>
            <a:r>
              <a:rPr lang="en-US" sz="2400" i="1" dirty="0"/>
              <a:t>(substance that makes land, water, air, etc., dirty and not safe or suitable to use.)</a:t>
            </a:r>
            <a:r>
              <a:rPr lang="en-US" sz="2400" dirty="0"/>
              <a:t> and why is it a problem?</a:t>
            </a:r>
          </a:p>
          <a:p>
            <a:pPr marL="914400" lvl="1" indent="-457200">
              <a:buFont typeface="+mj-lt"/>
              <a:buAutoNum type="arabicPeriod"/>
            </a:pPr>
            <a:r>
              <a:rPr lang="en-US" sz="2400" dirty="0"/>
              <a:t>What could the person(s) have done differently to protect the watershed?</a:t>
            </a:r>
          </a:p>
          <a:p>
            <a:pPr marL="914400" lvl="1" indent="-457200">
              <a:buFont typeface="+mj-lt"/>
              <a:buAutoNum type="arabicPeriod"/>
            </a:pPr>
            <a:endParaRPr lang="en-US" sz="2400" dirty="0">
              <a:latin typeface="Futura Std Medium" panose="020B0502020204020303" pitchFamily="34" charset="0"/>
            </a:endParaRPr>
          </a:p>
        </p:txBody>
      </p:sp>
      <p:pic>
        <p:nvPicPr>
          <p:cNvPr id="14" name="Graphic 13" descr="Water">
            <a:extLst>
              <a:ext uri="{FF2B5EF4-FFF2-40B4-BE49-F238E27FC236}">
                <a16:creationId xmlns:a16="http://schemas.microsoft.com/office/drawing/2014/main" id="{3BEB55BE-99FC-4D64-9363-16D78801B0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79" y="1638265"/>
            <a:ext cx="421759" cy="421759"/>
          </a:xfrm>
          <a:prstGeom prst="rect">
            <a:avLst/>
          </a:prstGeom>
        </p:spPr>
      </p:pic>
      <p:pic>
        <p:nvPicPr>
          <p:cNvPr id="15" name="Graphic 14" descr="Water">
            <a:extLst>
              <a:ext uri="{FF2B5EF4-FFF2-40B4-BE49-F238E27FC236}">
                <a16:creationId xmlns:a16="http://schemas.microsoft.com/office/drawing/2014/main" id="{442073CF-6239-48D2-A13F-5C2BC8C13E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79" y="2694432"/>
            <a:ext cx="421759" cy="421759"/>
          </a:xfrm>
          <a:prstGeom prst="rect">
            <a:avLst/>
          </a:prstGeom>
        </p:spPr>
      </p:pic>
      <p:pic>
        <p:nvPicPr>
          <p:cNvPr id="7" name="Picture 6">
            <a:extLst>
              <a:ext uri="{FF2B5EF4-FFF2-40B4-BE49-F238E27FC236}">
                <a16:creationId xmlns:a16="http://schemas.microsoft.com/office/drawing/2014/main" id="{831A1AAB-BDB6-4C28-8F35-D57F1417B104}"/>
              </a:ext>
            </a:extLst>
          </p:cNvPr>
          <p:cNvPicPr>
            <a:picLocks noChangeAspect="1"/>
          </p:cNvPicPr>
          <p:nvPr/>
        </p:nvPicPr>
        <p:blipFill rotWithShape="1">
          <a:blip r:embed="rId4"/>
          <a:srcRect l="2250" r="2250"/>
          <a:stretch/>
        </p:blipFill>
        <p:spPr>
          <a:xfrm>
            <a:off x="7620302" y="1694050"/>
            <a:ext cx="1892595" cy="1892595"/>
          </a:xfrm>
          <a:prstGeom prst="ellipse">
            <a:avLst/>
          </a:prstGeom>
        </p:spPr>
      </p:pic>
      <p:pic>
        <p:nvPicPr>
          <p:cNvPr id="9" name="Picture 8">
            <a:extLst>
              <a:ext uri="{FF2B5EF4-FFF2-40B4-BE49-F238E27FC236}">
                <a16:creationId xmlns:a16="http://schemas.microsoft.com/office/drawing/2014/main" id="{DA4CE1CD-26D4-46C5-9CDE-29185380693E}"/>
              </a:ext>
            </a:extLst>
          </p:cNvPr>
          <p:cNvPicPr>
            <a:picLocks noChangeAspect="1"/>
          </p:cNvPicPr>
          <p:nvPr/>
        </p:nvPicPr>
        <p:blipFill rotWithShape="1">
          <a:blip r:embed="rId5"/>
          <a:srcRect l="5927" r="5927"/>
          <a:stretch/>
        </p:blipFill>
        <p:spPr>
          <a:xfrm>
            <a:off x="9594713" y="3015783"/>
            <a:ext cx="1892595" cy="1892595"/>
          </a:xfrm>
          <a:prstGeom prst="ellipse">
            <a:avLst/>
          </a:prstGeom>
        </p:spPr>
      </p:pic>
      <p:pic>
        <p:nvPicPr>
          <p:cNvPr id="12" name="Picture 11">
            <a:extLst>
              <a:ext uri="{FF2B5EF4-FFF2-40B4-BE49-F238E27FC236}">
                <a16:creationId xmlns:a16="http://schemas.microsoft.com/office/drawing/2014/main" id="{EC9C5F88-6FD5-4760-9939-7EE467869978}"/>
              </a:ext>
            </a:extLst>
          </p:cNvPr>
          <p:cNvPicPr>
            <a:picLocks noChangeAspect="1"/>
          </p:cNvPicPr>
          <p:nvPr/>
        </p:nvPicPr>
        <p:blipFill rotWithShape="1">
          <a:blip r:embed="rId6"/>
          <a:srcRect l="6981" r="6981"/>
          <a:stretch/>
        </p:blipFill>
        <p:spPr>
          <a:xfrm>
            <a:off x="7620301" y="4217652"/>
            <a:ext cx="1892595" cy="1892595"/>
          </a:xfrm>
          <a:prstGeom prst="ellipse">
            <a:avLst/>
          </a:prstGeom>
        </p:spPr>
      </p:pic>
      <p:pic>
        <p:nvPicPr>
          <p:cNvPr id="11" name="Picture 10">
            <a:extLst>
              <a:ext uri="{FF2B5EF4-FFF2-40B4-BE49-F238E27FC236}">
                <a16:creationId xmlns:a16="http://schemas.microsoft.com/office/drawing/2014/main" id="{0DAE358B-3578-4E02-95EF-387F9CBB37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13" name="Slide Number Placeholder 4">
            <a:extLst>
              <a:ext uri="{FF2B5EF4-FFF2-40B4-BE49-F238E27FC236}">
                <a16:creationId xmlns:a16="http://schemas.microsoft.com/office/drawing/2014/main" id="{70297E56-94E1-4403-B3BC-68EC004A3AF7}"/>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5</a:t>
            </a:fld>
            <a:endParaRPr lang="en-US" dirty="0">
              <a:latin typeface="Futura Std Medium" panose="020B0502020204020303" pitchFamily="34" charset="0"/>
            </a:endParaRPr>
          </a:p>
        </p:txBody>
      </p:sp>
    </p:spTree>
    <p:extLst>
      <p:ext uri="{BB962C8B-B14F-4D97-AF65-F5344CB8AC3E}">
        <p14:creationId xmlns:p14="http://schemas.microsoft.com/office/powerpoint/2010/main" val="29657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4815040" y="660601"/>
            <a:ext cx="2561920" cy="707886"/>
          </a:xfrm>
          <a:prstGeom prst="rect">
            <a:avLst/>
          </a:prstGeom>
          <a:noFill/>
        </p:spPr>
        <p:txBody>
          <a:bodyPr wrap="none" rtlCol="0">
            <a:spAutoFit/>
          </a:bodyPr>
          <a:lstStyle/>
          <a:p>
            <a:r>
              <a:rPr lang="en-US" sz="4000" dirty="0">
                <a:latin typeface="Futura-Heavy" panose="020B0A00000000000000" pitchFamily="34" charset="0"/>
              </a:rPr>
              <a:t>Situation 1</a:t>
            </a:r>
          </a:p>
        </p:txBody>
      </p:sp>
      <p:sp>
        <p:nvSpPr>
          <p:cNvPr id="2" name="Rectangle 1">
            <a:extLst>
              <a:ext uri="{FF2B5EF4-FFF2-40B4-BE49-F238E27FC236}">
                <a16:creationId xmlns:a16="http://schemas.microsoft.com/office/drawing/2014/main" id="{72BF1CF2-EF05-4A47-BB3C-C85C77B6E5DD}"/>
              </a:ext>
            </a:extLst>
          </p:cNvPr>
          <p:cNvSpPr/>
          <p:nvPr/>
        </p:nvSpPr>
        <p:spPr>
          <a:xfrm>
            <a:off x="2245241" y="1656238"/>
            <a:ext cx="7701517" cy="2308324"/>
          </a:xfrm>
          <a:prstGeom prst="rect">
            <a:avLst/>
          </a:prstGeom>
        </p:spPr>
        <p:txBody>
          <a:bodyPr wrap="square">
            <a:spAutoFit/>
          </a:bodyPr>
          <a:lstStyle/>
          <a:p>
            <a:pPr algn="ctr"/>
            <a:r>
              <a:rPr lang="en-US" altLang="en-US" sz="3600" dirty="0">
                <a:solidFill>
                  <a:schemeClr val="tx2">
                    <a:lumMod val="60000"/>
                    <a:lumOff val="40000"/>
                  </a:schemeClr>
                </a:solidFill>
                <a:latin typeface="Futura Std Medium" panose="020B0502020204020303" pitchFamily="34" charset="0"/>
                <a:cs typeface="Calibri" panose="020F0502020204030204" pitchFamily="34" charset="0"/>
              </a:rPr>
              <a:t>Roger doesn’t take care of his car. His car leaks oil and other liquids everywhere he drives it. The oil leaks all over the streets.</a:t>
            </a:r>
          </a:p>
        </p:txBody>
      </p:sp>
      <p:pic>
        <p:nvPicPr>
          <p:cNvPr id="5" name="Picture 4">
            <a:extLst>
              <a:ext uri="{FF2B5EF4-FFF2-40B4-BE49-F238E27FC236}">
                <a16:creationId xmlns:a16="http://schemas.microsoft.com/office/drawing/2014/main" id="{899D4E46-E2DB-476E-BF6C-EA2502BB4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957" y="3851146"/>
            <a:ext cx="4176086" cy="2701231"/>
          </a:xfrm>
          <a:prstGeom prst="rect">
            <a:avLst/>
          </a:prstGeom>
        </p:spPr>
      </p:pic>
      <p:sp>
        <p:nvSpPr>
          <p:cNvPr id="10" name="Explosion: 14 Points 9">
            <a:extLst>
              <a:ext uri="{FF2B5EF4-FFF2-40B4-BE49-F238E27FC236}">
                <a16:creationId xmlns:a16="http://schemas.microsoft.com/office/drawing/2014/main" id="{C384B89A-5F88-400B-AC52-2E88717ED125}"/>
              </a:ext>
            </a:extLst>
          </p:cNvPr>
          <p:cNvSpPr/>
          <p:nvPr/>
        </p:nvSpPr>
        <p:spPr>
          <a:xfrm>
            <a:off x="3660109" y="5691681"/>
            <a:ext cx="765544" cy="563526"/>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E87B841-3166-4A87-B482-C096F6497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9" name="Slide Number Placeholder 4">
            <a:extLst>
              <a:ext uri="{FF2B5EF4-FFF2-40B4-BE49-F238E27FC236}">
                <a16:creationId xmlns:a16="http://schemas.microsoft.com/office/drawing/2014/main" id="{C8239C1F-ABE0-470D-A89E-3AF772D0339E}"/>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6</a:t>
            </a:fld>
            <a:endParaRPr lang="en-US" dirty="0">
              <a:latin typeface="Futura Std Medium" panose="020B0502020204020303" pitchFamily="34" charset="0"/>
            </a:endParaRPr>
          </a:p>
        </p:txBody>
      </p:sp>
    </p:spTree>
    <p:extLst>
      <p:ext uri="{BB962C8B-B14F-4D97-AF65-F5344CB8AC3E}">
        <p14:creationId xmlns:p14="http://schemas.microsoft.com/office/powerpoint/2010/main" val="109415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4815040" y="660601"/>
            <a:ext cx="2561920" cy="707886"/>
          </a:xfrm>
          <a:prstGeom prst="rect">
            <a:avLst/>
          </a:prstGeom>
          <a:noFill/>
        </p:spPr>
        <p:txBody>
          <a:bodyPr wrap="none" rtlCol="0">
            <a:spAutoFit/>
          </a:bodyPr>
          <a:lstStyle/>
          <a:p>
            <a:r>
              <a:rPr lang="en-US" sz="4000" dirty="0">
                <a:latin typeface="Futura-Heavy" panose="020B0A00000000000000" pitchFamily="34" charset="0"/>
              </a:rPr>
              <a:t>Situation 2</a:t>
            </a:r>
          </a:p>
        </p:txBody>
      </p:sp>
      <p:sp>
        <p:nvSpPr>
          <p:cNvPr id="2" name="Rectangle 1">
            <a:extLst>
              <a:ext uri="{FF2B5EF4-FFF2-40B4-BE49-F238E27FC236}">
                <a16:creationId xmlns:a16="http://schemas.microsoft.com/office/drawing/2014/main" id="{72BF1CF2-EF05-4A47-BB3C-C85C77B6E5DD}"/>
              </a:ext>
            </a:extLst>
          </p:cNvPr>
          <p:cNvSpPr/>
          <p:nvPr/>
        </p:nvSpPr>
        <p:spPr>
          <a:xfrm>
            <a:off x="2245241" y="1666871"/>
            <a:ext cx="7701517" cy="2862322"/>
          </a:xfrm>
          <a:prstGeom prst="rect">
            <a:avLst/>
          </a:prstGeom>
        </p:spPr>
        <p:txBody>
          <a:bodyPr wrap="square">
            <a:spAutoFit/>
          </a:bodyPr>
          <a:lstStyle/>
          <a:p>
            <a:pPr algn="ctr"/>
            <a:r>
              <a:rPr lang="en-US" altLang="en-US" sz="3600" dirty="0">
                <a:solidFill>
                  <a:schemeClr val="tx2">
                    <a:lumMod val="60000"/>
                    <a:lumOff val="40000"/>
                  </a:schemeClr>
                </a:solidFill>
                <a:latin typeface="Futura Std Medium" panose="020B0502020204020303" pitchFamily="34" charset="0"/>
                <a:cs typeface="Calibri" panose="020F0502020204030204" pitchFamily="34" charset="0"/>
              </a:rPr>
              <a:t>Clay has two loads of dirt dumped at the work site. He doesn’t block the surrounding storm drains to keep the dirt from running down the drains and into the nearby creek.</a:t>
            </a:r>
          </a:p>
        </p:txBody>
      </p:sp>
      <p:pic>
        <p:nvPicPr>
          <p:cNvPr id="6" name="Picture 5">
            <a:extLst>
              <a:ext uri="{FF2B5EF4-FFF2-40B4-BE49-F238E27FC236}">
                <a16:creationId xmlns:a16="http://schemas.microsoft.com/office/drawing/2014/main" id="{35EBE71D-0B40-4AAA-91A4-75360C566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482" y="4639196"/>
            <a:ext cx="1409082" cy="1558203"/>
          </a:xfrm>
          <a:prstGeom prst="rect">
            <a:avLst/>
          </a:prstGeom>
        </p:spPr>
      </p:pic>
      <p:pic>
        <p:nvPicPr>
          <p:cNvPr id="11" name="Picture 10">
            <a:extLst>
              <a:ext uri="{FF2B5EF4-FFF2-40B4-BE49-F238E27FC236}">
                <a16:creationId xmlns:a16="http://schemas.microsoft.com/office/drawing/2014/main" id="{10C29C5C-B10B-4B46-902E-47BBA4ED8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438" y="4673059"/>
            <a:ext cx="1511811" cy="1490475"/>
          </a:xfrm>
          <a:prstGeom prst="rect">
            <a:avLst/>
          </a:prstGeom>
        </p:spPr>
      </p:pic>
      <p:pic>
        <p:nvPicPr>
          <p:cNvPr id="9" name="Picture 8">
            <a:extLst>
              <a:ext uri="{FF2B5EF4-FFF2-40B4-BE49-F238E27FC236}">
                <a16:creationId xmlns:a16="http://schemas.microsoft.com/office/drawing/2014/main" id="{B80D5EE5-D3D9-4859-B4E6-100FB14C3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10" name="Slide Number Placeholder 4">
            <a:extLst>
              <a:ext uri="{FF2B5EF4-FFF2-40B4-BE49-F238E27FC236}">
                <a16:creationId xmlns:a16="http://schemas.microsoft.com/office/drawing/2014/main" id="{E4A8B0A8-33B3-4188-974C-0DA7330734CD}"/>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7</a:t>
            </a:fld>
            <a:endParaRPr lang="en-US" dirty="0">
              <a:latin typeface="Futura Std Medium" panose="020B0502020204020303" pitchFamily="34" charset="0"/>
            </a:endParaRPr>
          </a:p>
        </p:txBody>
      </p:sp>
    </p:spTree>
    <p:extLst>
      <p:ext uri="{BB962C8B-B14F-4D97-AF65-F5344CB8AC3E}">
        <p14:creationId xmlns:p14="http://schemas.microsoft.com/office/powerpoint/2010/main" val="24145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4815040" y="660601"/>
            <a:ext cx="2561920" cy="707886"/>
          </a:xfrm>
          <a:prstGeom prst="rect">
            <a:avLst/>
          </a:prstGeom>
          <a:noFill/>
        </p:spPr>
        <p:txBody>
          <a:bodyPr wrap="none" rtlCol="0">
            <a:spAutoFit/>
          </a:bodyPr>
          <a:lstStyle/>
          <a:p>
            <a:r>
              <a:rPr lang="en-US" sz="4000" dirty="0">
                <a:latin typeface="Futura-Heavy" panose="020B0A00000000000000" pitchFamily="34" charset="0"/>
              </a:rPr>
              <a:t>Situation 3</a:t>
            </a:r>
          </a:p>
        </p:txBody>
      </p:sp>
      <p:sp>
        <p:nvSpPr>
          <p:cNvPr id="2" name="Rectangle 1">
            <a:extLst>
              <a:ext uri="{FF2B5EF4-FFF2-40B4-BE49-F238E27FC236}">
                <a16:creationId xmlns:a16="http://schemas.microsoft.com/office/drawing/2014/main" id="{72BF1CF2-EF05-4A47-BB3C-C85C77B6E5DD}"/>
              </a:ext>
            </a:extLst>
          </p:cNvPr>
          <p:cNvSpPr/>
          <p:nvPr/>
        </p:nvSpPr>
        <p:spPr>
          <a:xfrm>
            <a:off x="1849178" y="1763900"/>
            <a:ext cx="8493643" cy="2554545"/>
          </a:xfrm>
          <a:prstGeom prst="rect">
            <a:avLst/>
          </a:prstGeom>
        </p:spPr>
        <p:txBody>
          <a:bodyPr wrap="square">
            <a:spAutoFit/>
          </a:bodyPr>
          <a:lstStyle/>
          <a:p>
            <a:pPr algn="ctr"/>
            <a:r>
              <a:rPr lang="en-US" altLang="en-US" sz="3200" dirty="0">
                <a:solidFill>
                  <a:schemeClr val="tx2">
                    <a:lumMod val="60000"/>
                    <a:lumOff val="40000"/>
                  </a:schemeClr>
                </a:solidFill>
                <a:latin typeface="Futura Std Medium" panose="020B0502020204020303" pitchFamily="34" charset="0"/>
                <a:cs typeface="Calibri" panose="020F0502020204030204" pitchFamily="34" charset="0"/>
              </a:rPr>
              <a:t>Peggy the painter just finished painting the gym at the middle school. She accidentally leaves a bucket of paint and a can of paint thinner on the curb outside. Later, some students find Peggy’s paint products and dump them into the street.</a:t>
            </a:r>
          </a:p>
        </p:txBody>
      </p:sp>
      <p:pic>
        <p:nvPicPr>
          <p:cNvPr id="7" name="Picture 6">
            <a:extLst>
              <a:ext uri="{FF2B5EF4-FFF2-40B4-BE49-F238E27FC236}">
                <a16:creationId xmlns:a16="http://schemas.microsoft.com/office/drawing/2014/main" id="{442767A5-FAE1-4FDD-B996-B67BB107E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981" y="4629471"/>
            <a:ext cx="2374397" cy="1051562"/>
          </a:xfrm>
          <a:prstGeom prst="rect">
            <a:avLst/>
          </a:prstGeom>
        </p:spPr>
      </p:pic>
      <p:pic>
        <p:nvPicPr>
          <p:cNvPr id="10" name="Picture 9">
            <a:extLst>
              <a:ext uri="{FF2B5EF4-FFF2-40B4-BE49-F238E27FC236}">
                <a16:creationId xmlns:a16="http://schemas.microsoft.com/office/drawing/2014/main" id="{A315BBDB-F9BA-4328-959B-C78E6C6E6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33" y="4437406"/>
            <a:ext cx="1018034" cy="1505715"/>
          </a:xfrm>
          <a:prstGeom prst="rect">
            <a:avLst/>
          </a:prstGeom>
        </p:spPr>
      </p:pic>
      <p:pic>
        <p:nvPicPr>
          <p:cNvPr id="9" name="Picture 8">
            <a:extLst>
              <a:ext uri="{FF2B5EF4-FFF2-40B4-BE49-F238E27FC236}">
                <a16:creationId xmlns:a16="http://schemas.microsoft.com/office/drawing/2014/main" id="{C23E4009-6852-47E9-A5BD-A83A941B0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11" name="Slide Number Placeholder 4">
            <a:extLst>
              <a:ext uri="{FF2B5EF4-FFF2-40B4-BE49-F238E27FC236}">
                <a16:creationId xmlns:a16="http://schemas.microsoft.com/office/drawing/2014/main" id="{3C7BE68E-B9DF-4377-861A-A865D49C6F13}"/>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8</a:t>
            </a:fld>
            <a:endParaRPr lang="en-US" dirty="0">
              <a:latin typeface="Futura Std Medium" panose="020B0502020204020303" pitchFamily="34" charset="0"/>
            </a:endParaRPr>
          </a:p>
        </p:txBody>
      </p:sp>
    </p:spTree>
    <p:extLst>
      <p:ext uri="{BB962C8B-B14F-4D97-AF65-F5344CB8AC3E}">
        <p14:creationId xmlns:p14="http://schemas.microsoft.com/office/powerpoint/2010/main" val="385805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7FCD2-2C6A-4620-BEE6-FC929ABFB2F6}"/>
              </a:ext>
            </a:extLst>
          </p:cNvPr>
          <p:cNvSpPr txBox="1"/>
          <p:nvPr/>
        </p:nvSpPr>
        <p:spPr>
          <a:xfrm>
            <a:off x="4815040" y="660601"/>
            <a:ext cx="2561920" cy="707886"/>
          </a:xfrm>
          <a:prstGeom prst="rect">
            <a:avLst/>
          </a:prstGeom>
          <a:noFill/>
        </p:spPr>
        <p:txBody>
          <a:bodyPr wrap="none" rtlCol="0">
            <a:spAutoFit/>
          </a:bodyPr>
          <a:lstStyle/>
          <a:p>
            <a:r>
              <a:rPr lang="en-US" sz="4000" dirty="0">
                <a:latin typeface="Futura-Heavy" panose="020B0A00000000000000" pitchFamily="34" charset="0"/>
              </a:rPr>
              <a:t>Situation 4</a:t>
            </a:r>
          </a:p>
        </p:txBody>
      </p:sp>
      <p:sp>
        <p:nvSpPr>
          <p:cNvPr id="2" name="Rectangle 1">
            <a:extLst>
              <a:ext uri="{FF2B5EF4-FFF2-40B4-BE49-F238E27FC236}">
                <a16:creationId xmlns:a16="http://schemas.microsoft.com/office/drawing/2014/main" id="{72BF1CF2-EF05-4A47-BB3C-C85C77B6E5DD}"/>
              </a:ext>
            </a:extLst>
          </p:cNvPr>
          <p:cNvSpPr/>
          <p:nvPr/>
        </p:nvSpPr>
        <p:spPr>
          <a:xfrm>
            <a:off x="1636526" y="1575080"/>
            <a:ext cx="8770089" cy="2862322"/>
          </a:xfrm>
          <a:prstGeom prst="rect">
            <a:avLst/>
          </a:prstGeom>
        </p:spPr>
        <p:txBody>
          <a:bodyPr wrap="square">
            <a:spAutoFit/>
          </a:bodyPr>
          <a:lstStyle/>
          <a:p>
            <a:pPr algn="ctr"/>
            <a:r>
              <a:rPr lang="en-US" altLang="en-US" sz="3600" dirty="0">
                <a:solidFill>
                  <a:schemeClr val="tx2">
                    <a:lumMod val="60000"/>
                    <a:lumOff val="40000"/>
                  </a:schemeClr>
                </a:solidFill>
                <a:latin typeface="Futura Std Medium" panose="020B0502020204020303" pitchFamily="34" charset="0"/>
                <a:cs typeface="Calibri"/>
              </a:rPr>
              <a:t>The neighbors on the street are competing with each other for the greenest and prettiest lawn. Mike spreads plant food (fertilizer), but he doesn’t read the instructions and uses way too much plant food.</a:t>
            </a:r>
          </a:p>
        </p:txBody>
      </p:sp>
      <p:pic>
        <p:nvPicPr>
          <p:cNvPr id="6" name="Picture 5">
            <a:extLst>
              <a:ext uri="{FF2B5EF4-FFF2-40B4-BE49-F238E27FC236}">
                <a16:creationId xmlns:a16="http://schemas.microsoft.com/office/drawing/2014/main" id="{1F677279-6B50-48D6-B0CB-87C900F12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430" y="4437402"/>
            <a:ext cx="1471828" cy="1549425"/>
          </a:xfrm>
          <a:prstGeom prst="rect">
            <a:avLst/>
          </a:prstGeom>
        </p:spPr>
      </p:pic>
      <p:pic>
        <p:nvPicPr>
          <p:cNvPr id="11" name="Picture 10">
            <a:extLst>
              <a:ext uri="{FF2B5EF4-FFF2-40B4-BE49-F238E27FC236}">
                <a16:creationId xmlns:a16="http://schemas.microsoft.com/office/drawing/2014/main" id="{E2EF1B82-EB31-4187-ACF6-FE919D255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330" y="4458687"/>
            <a:ext cx="1864242" cy="1443094"/>
          </a:xfrm>
          <a:prstGeom prst="rect">
            <a:avLst/>
          </a:prstGeom>
        </p:spPr>
      </p:pic>
      <p:pic>
        <p:nvPicPr>
          <p:cNvPr id="9" name="Picture 8">
            <a:extLst>
              <a:ext uri="{FF2B5EF4-FFF2-40B4-BE49-F238E27FC236}">
                <a16:creationId xmlns:a16="http://schemas.microsoft.com/office/drawing/2014/main" id="{132FCC25-8068-4A70-8D92-F6100CAE3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4075" y="5732388"/>
            <a:ext cx="1562150" cy="884174"/>
          </a:xfrm>
          <a:prstGeom prst="rect">
            <a:avLst/>
          </a:prstGeom>
        </p:spPr>
      </p:pic>
      <p:sp>
        <p:nvSpPr>
          <p:cNvPr id="10" name="Slide Number Placeholder 4">
            <a:extLst>
              <a:ext uri="{FF2B5EF4-FFF2-40B4-BE49-F238E27FC236}">
                <a16:creationId xmlns:a16="http://schemas.microsoft.com/office/drawing/2014/main" id="{EF5140FE-CC07-4AFE-B9DF-EB4D970D569C}"/>
              </a:ext>
            </a:extLst>
          </p:cNvPr>
          <p:cNvSpPr>
            <a:spLocks noGrp="1"/>
          </p:cNvSpPr>
          <p:nvPr>
            <p:ph type="sldNum" sz="quarter" idx="12"/>
          </p:nvPr>
        </p:nvSpPr>
        <p:spPr>
          <a:xfrm>
            <a:off x="9192437" y="6364003"/>
            <a:ext cx="2844800" cy="365125"/>
          </a:xfrm>
        </p:spPr>
        <p:txBody>
          <a:bodyPr/>
          <a:lstStyle/>
          <a:p>
            <a:fld id="{E3C5EB2C-CC04-459D-9213-13F12BEF1843}" type="slidenum">
              <a:rPr lang="en-US" smtClean="0">
                <a:latin typeface="Futura Std Medium" panose="020B0502020204020303" pitchFamily="34" charset="0"/>
              </a:rPr>
              <a:t>9</a:t>
            </a:fld>
            <a:endParaRPr lang="en-US" dirty="0">
              <a:latin typeface="Futura Std Medium" panose="020B0502020204020303" pitchFamily="34" charset="0"/>
            </a:endParaRPr>
          </a:p>
        </p:txBody>
      </p:sp>
    </p:spTree>
    <p:extLst>
      <p:ext uri="{BB962C8B-B14F-4D97-AF65-F5344CB8AC3E}">
        <p14:creationId xmlns:p14="http://schemas.microsoft.com/office/powerpoint/2010/main" val="1051986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661796514A0948B1B463957DD208E5" ma:contentTypeVersion="12" ma:contentTypeDescription="Create a new document." ma:contentTypeScope="" ma:versionID="39d3c9f32c6db2bbd755d860af40f495">
  <xsd:schema xmlns:xsd="http://www.w3.org/2001/XMLSchema" xmlns:xs="http://www.w3.org/2001/XMLSchema" xmlns:p="http://schemas.microsoft.com/office/2006/metadata/properties" xmlns:ns2="8cafa016-a191-40bb-9a9e-773ee4bcd714" xmlns:ns3="44717859-b1ab-4053-bcc9-82da5b5509bf" targetNamespace="http://schemas.microsoft.com/office/2006/metadata/properties" ma:root="true" ma:fieldsID="0371276d4ec2675c0c8cd06732cd7ca9" ns2:_="" ns3:_="">
    <xsd:import namespace="8cafa016-a191-40bb-9a9e-773ee4bcd714"/>
    <xsd:import namespace="44717859-b1ab-4053-bcc9-82da5b5509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fa016-a191-40bb-9a9e-773ee4bcd7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17859-b1ab-4053-bcc9-82da5b5509b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46B396-53CA-4E08-9E86-CE475528E0C2}">
  <ds:schemaRefs>
    <ds:schemaRef ds:uri="http://schemas.microsoft.com/sharepoint/v3/contenttype/forms"/>
  </ds:schemaRefs>
</ds:datastoreItem>
</file>

<file path=customXml/itemProps2.xml><?xml version="1.0" encoding="utf-8"?>
<ds:datastoreItem xmlns:ds="http://schemas.openxmlformats.org/officeDocument/2006/customXml" ds:itemID="{CC9DCA71-945F-470F-94DF-399CB0F8A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fa016-a191-40bb-9a9e-773ee4bcd714"/>
    <ds:schemaRef ds:uri="44717859-b1ab-4053-bcc9-82da5b550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D38A8E-57E4-4055-B408-E7C678B8A35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1455</TotalTime>
  <Words>749</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Futura Std Medium</vt:lpstr>
      <vt:lpstr>Futura-Heavy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Bedrich</dc:creator>
  <cp:lastModifiedBy>quynhmai.tran11@gmail.com</cp:lastModifiedBy>
  <cp:revision>68</cp:revision>
  <dcterms:created xsi:type="dcterms:W3CDTF">2020-03-29T19:09:13Z</dcterms:created>
  <dcterms:modified xsi:type="dcterms:W3CDTF">2020-04-23T22:02:28Z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0x010100BA661796514A0948B1B463957DD208E5</vt:lpwstr>
  </property>
</Properties>
</file>