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53" r:id="rId5"/>
  </p:sldMasterIdLst>
  <p:notesMasterIdLst>
    <p:notesMasterId r:id="rId13"/>
  </p:notesMasterIdLst>
  <p:sldIdLst>
    <p:sldId id="261" r:id="rId6"/>
    <p:sldId id="270" r:id="rId7"/>
    <p:sldId id="271" r:id="rId8"/>
    <p:sldId id="262" r:id="rId9"/>
    <p:sldId id="272" r:id="rId10"/>
    <p:sldId id="273" r:id="rId11"/>
    <p:sldId id="260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4" roundtripDataSignature="AMtx7mh5J/KV8/Dn+N1SpacYrBWM740i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1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Bedrich" userId="e9cffc6e-246b-4b7b-8b8b-f611a9160019" providerId="ADAL" clId="{70B8F3B3-4985-4D4C-BE8F-44854337D7D5}"/>
    <pc:docChg chg="modSld">
      <pc:chgData name="Katie Bedrich" userId="e9cffc6e-246b-4b7b-8b8b-f611a9160019" providerId="ADAL" clId="{70B8F3B3-4985-4D4C-BE8F-44854337D7D5}" dt="2020-04-17T20:58:29.124" v="15" actId="20577"/>
      <pc:docMkLst>
        <pc:docMk/>
      </pc:docMkLst>
      <pc:sldChg chg="modSp">
        <pc:chgData name="Katie Bedrich" userId="e9cffc6e-246b-4b7b-8b8b-f611a9160019" providerId="ADAL" clId="{70B8F3B3-4985-4D4C-BE8F-44854337D7D5}" dt="2020-04-17T20:58:29.124" v="15" actId="20577"/>
        <pc:sldMkLst>
          <pc:docMk/>
          <pc:sldMk cId="535364752" sldId="271"/>
        </pc:sldMkLst>
        <pc:spChg chg="mod">
          <ac:chgData name="Katie Bedrich" userId="e9cffc6e-246b-4b7b-8b8b-f611a9160019" providerId="ADAL" clId="{70B8F3B3-4985-4D4C-BE8F-44854337D7D5}" dt="2020-04-17T20:58:29.124" v="15" actId="20577"/>
          <ac:spMkLst>
            <pc:docMk/>
            <pc:sldMk cId="535364752" sldId="271"/>
            <ac:spMk id="8" creationId="{4DD5C874-E9C9-3145-8997-392E16207BB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loradoriver.org/abou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loradoriver.org/wp-content/uploads/2014/09/Redbud-Field-Trip-Vocabulary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A9D080-58DF-E34C-8CC6-D54EA58D5B73}"/>
              </a:ext>
            </a:extLst>
          </p:cNvPr>
          <p:cNvSpPr/>
          <p:nvPr/>
        </p:nvSpPr>
        <p:spPr>
          <a:xfrm>
            <a:off x="5439831" y="0"/>
            <a:ext cx="67521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6000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Century Gothic" panose="020B0502020202020204" pitchFamily="34" charset="0"/>
              </a:rPr>
              <a:t>REDBUD FIELD TRIP</a:t>
            </a:r>
          </a:p>
          <a:p>
            <a:pPr algn="r"/>
            <a:r>
              <a:rPr lang="en-US" sz="3600" b="1" dirty="0">
                <a:ln w="22225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GUÍA DE ACTIVIDAD PARTE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0A44C0-D00A-F046-A00A-022D6EC999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0" y="5575844"/>
            <a:ext cx="2044700" cy="115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8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23489A1-F1F9-48B9-BD04-19BC83628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386" y="4145743"/>
            <a:ext cx="5382418" cy="24642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3B9B7-9ED9-456F-A7FB-304923B28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3968" y="1792140"/>
            <a:ext cx="4417255" cy="457199"/>
          </a:xfrm>
        </p:spPr>
        <p:txBody>
          <a:bodyPr>
            <a:no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¡Hola de CRA!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D3875F-EC28-0F41-BD40-C15B3308C12B}"/>
              </a:ext>
            </a:extLst>
          </p:cNvPr>
          <p:cNvSpPr txBox="1"/>
          <p:nvPr/>
        </p:nvSpPr>
        <p:spPr>
          <a:xfrm>
            <a:off x="2664444" y="2573931"/>
            <a:ext cx="68563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Colorado River Alliance </a:t>
            </a:r>
            <a:endParaRPr lang="en-US" sz="24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es una </a:t>
            </a:r>
            <a:r>
              <a:rPr lang="en-US" sz="2000" dirty="0" err="1">
                <a:latin typeface="Century Gothic" panose="020B0502020202020204" pitchFamily="34" charset="0"/>
              </a:rPr>
              <a:t>organización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pequeña</a:t>
            </a:r>
            <a:r>
              <a:rPr lang="en-US" sz="2000" dirty="0">
                <a:latin typeface="Century Gothic" panose="020B0502020202020204" pitchFamily="34" charset="0"/>
              </a:rPr>
              <a:t> sin fines de </a:t>
            </a:r>
            <a:r>
              <a:rPr lang="en-US" sz="2000" dirty="0" err="1">
                <a:latin typeface="Century Gothic" panose="020B0502020202020204" pitchFamily="34" charset="0"/>
              </a:rPr>
              <a:t>lucro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dedicada</a:t>
            </a:r>
            <a:r>
              <a:rPr lang="en-US" sz="2000" dirty="0">
                <a:latin typeface="Century Gothic" panose="020B0502020202020204" pitchFamily="34" charset="0"/>
              </a:rPr>
              <a:t> a </a:t>
            </a:r>
            <a:r>
              <a:rPr lang="en-US" sz="2000" dirty="0" err="1">
                <a:latin typeface="Century Gothic" panose="020B0502020202020204" pitchFamily="34" charset="0"/>
              </a:rPr>
              <a:t>educar</a:t>
            </a:r>
            <a:r>
              <a:rPr lang="en-US" sz="2000" dirty="0">
                <a:latin typeface="Century Gothic" panose="020B0502020202020204" pitchFamily="34" charset="0"/>
              </a:rPr>
              <a:t> a los </a:t>
            </a:r>
            <a:r>
              <a:rPr lang="en-US" sz="2000" dirty="0" err="1">
                <a:latin typeface="Century Gothic" panose="020B0502020202020204" pitchFamily="34" charset="0"/>
              </a:rPr>
              <a:t>niños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como</a:t>
            </a:r>
            <a:r>
              <a:rPr lang="en-US" sz="2000" dirty="0">
                <a:latin typeface="Century Gothic" panose="020B0502020202020204" pitchFamily="34" charset="0"/>
              </a:rPr>
              <a:t> TÚ </a:t>
            </a:r>
            <a:r>
              <a:rPr lang="en-US" sz="2000" dirty="0" err="1">
                <a:latin typeface="Century Gothic" panose="020B0502020202020204" pitchFamily="34" charset="0"/>
              </a:rPr>
              <a:t>sobre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nuestro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recurso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más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precioso</a:t>
            </a:r>
            <a:r>
              <a:rPr lang="en-US" sz="2000" dirty="0">
                <a:latin typeface="Century Gothic" panose="020B0502020202020204" pitchFamily="34" charset="0"/>
              </a:rPr>
              <a:t>—el </a:t>
            </a:r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Río Colorado de Texas</a:t>
            </a:r>
            <a:r>
              <a:rPr lang="en-US" sz="2000" dirty="0">
                <a:latin typeface="Century Gothic" panose="020B0502020202020204" pitchFamily="34" charset="0"/>
              </a:rPr>
              <a:t>!</a:t>
            </a:r>
            <a:endParaRPr lang="en-US" dirty="0">
              <a:latin typeface="Century Gothic" panose="020B0502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978235-6333-FC4B-B569-B09047A5C59F}"/>
              </a:ext>
            </a:extLst>
          </p:cNvPr>
          <p:cNvGrpSpPr/>
          <p:nvPr/>
        </p:nvGrpSpPr>
        <p:grpSpPr>
          <a:xfrm>
            <a:off x="0" y="0"/>
            <a:ext cx="12192000" cy="1463040"/>
            <a:chOff x="0" y="0"/>
            <a:chExt cx="12192000" cy="14630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22FAC51-8219-DF4F-AA8F-770BE2753A68}"/>
                </a:ext>
              </a:extLst>
            </p:cNvPr>
            <p:cNvSpPr/>
            <p:nvPr/>
          </p:nvSpPr>
          <p:spPr>
            <a:xfrm>
              <a:off x="0" y="0"/>
              <a:ext cx="12192000" cy="14630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B96C36A-E9A8-48CE-B265-EE62E7F8B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43" y="211701"/>
              <a:ext cx="1835370" cy="1039637"/>
            </a:xfrm>
            <a:prstGeom prst="rect">
              <a:avLst/>
            </a:prstGeom>
            <a:noFill/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E88BC7-8153-A34B-AC9B-03DBF4FB189F}"/>
                </a:ext>
              </a:extLst>
            </p:cNvPr>
            <p:cNvSpPr txBox="1"/>
            <p:nvPr/>
          </p:nvSpPr>
          <p:spPr>
            <a:xfrm>
              <a:off x="4619447" y="68273"/>
              <a:ext cx="741031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REDBUD FIELD TRIP</a:t>
              </a:r>
            </a:p>
            <a:p>
              <a:pPr algn="r"/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GUÍA DE ACTIVIDAD PARTE 3</a:t>
              </a:r>
            </a:p>
          </p:txBody>
        </p:sp>
      </p:grp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A49319C-4211-524F-B689-6606EAFFA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EB2C-CC04-459D-9213-13F12BEF18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52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2CF88-A341-144B-B074-7266BF878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EA138F-7C43-C942-8CF1-4C2882584669}"/>
              </a:ext>
            </a:extLst>
          </p:cNvPr>
          <p:cNvGrpSpPr/>
          <p:nvPr/>
        </p:nvGrpSpPr>
        <p:grpSpPr>
          <a:xfrm>
            <a:off x="0" y="0"/>
            <a:ext cx="12192000" cy="1463040"/>
            <a:chOff x="0" y="0"/>
            <a:chExt cx="12192000" cy="1463040"/>
          </a:xfrm>
          <a:solidFill>
            <a:schemeClr val="bg2">
              <a:lumMod val="7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E47F589-639D-1F43-B617-972D882A356A}"/>
                </a:ext>
              </a:extLst>
            </p:cNvPr>
            <p:cNvSpPr/>
            <p:nvPr/>
          </p:nvSpPr>
          <p:spPr>
            <a:xfrm>
              <a:off x="0" y="0"/>
              <a:ext cx="12192000" cy="14630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2E3FB29-7071-404C-9481-3F9215308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43" y="211701"/>
              <a:ext cx="1835370" cy="1039637"/>
            </a:xfrm>
            <a:prstGeom prst="rect">
              <a:avLst/>
            </a:prstGeom>
            <a:grpFill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7980699-048F-1F42-814E-74CF29B37504}"/>
                </a:ext>
              </a:extLst>
            </p:cNvPr>
            <p:cNvSpPr txBox="1"/>
            <p:nvPr/>
          </p:nvSpPr>
          <p:spPr>
            <a:xfrm>
              <a:off x="4619447" y="68273"/>
              <a:ext cx="7410310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REDBUD FIELD TRIP</a:t>
              </a:r>
            </a:p>
            <a:p>
              <a:pPr algn="r"/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GUÍA DE ACTIVIDAD PARTE 3</a:t>
              </a: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D5C874-E9C9-3145-8997-392E16207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123" y="2372687"/>
            <a:ext cx="10339753" cy="3357711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lvl="0">
              <a:lnSpc>
                <a:spcPct val="90000"/>
              </a:lnSpc>
              <a:spcBef>
                <a:spcPts val="444"/>
              </a:spcBef>
              <a:buSzPts val="2220"/>
            </a:pPr>
            <a:r>
              <a:rPr lang="en-US" sz="2400" dirty="0">
                <a:latin typeface="Century Gothic" panose="020B0502020202020204" pitchFamily="34" charset="0"/>
              </a:rPr>
              <a:t>¿</a:t>
            </a:r>
            <a:r>
              <a:rPr lang="en-US" sz="2400" dirty="0" err="1">
                <a:latin typeface="Century Gothic" panose="020B0502020202020204" pitchFamily="34" charset="0"/>
              </a:rPr>
              <a:t>Sabías</a:t>
            </a:r>
            <a:r>
              <a:rPr lang="en-US" sz="2400" dirty="0">
                <a:latin typeface="Century Gothic" panose="020B0502020202020204" pitchFamily="34" charset="0"/>
              </a:rPr>
              <a:t> que </a:t>
            </a:r>
            <a:r>
              <a:rPr lang="en-US" sz="2400" dirty="0" err="1">
                <a:latin typeface="Century Gothic" panose="020B0502020202020204" pitchFamily="34" charset="0"/>
              </a:rPr>
              <a:t>en</a:t>
            </a:r>
            <a:r>
              <a:rPr lang="en-US" sz="2400" dirty="0">
                <a:latin typeface="Century Gothic" panose="020B0502020202020204" pitchFamily="34" charset="0"/>
              </a:rPr>
              <a:t> Austin, el 100% de </a:t>
            </a:r>
            <a:r>
              <a:rPr lang="en-US" sz="2400" dirty="0" err="1">
                <a:latin typeface="Century Gothic" panose="020B0502020202020204" pitchFamily="34" charset="0"/>
              </a:rPr>
              <a:t>tu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agua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viene</a:t>
            </a:r>
            <a:r>
              <a:rPr lang="en-US" sz="2400" dirty="0">
                <a:latin typeface="Century Gothic" panose="020B0502020202020204" pitchFamily="34" charset="0"/>
              </a:rPr>
              <a:t> del Río Colorado de Texas? ¡Es </a:t>
            </a:r>
            <a:r>
              <a:rPr lang="en-US" sz="2400" dirty="0" err="1">
                <a:latin typeface="Century Gothic" panose="020B0502020202020204" pitchFamily="34" charset="0"/>
              </a:rPr>
              <a:t>Cierto</a:t>
            </a:r>
            <a:r>
              <a:rPr lang="en-US" sz="2400" dirty="0">
                <a:latin typeface="Century Gothic" panose="020B0502020202020204" pitchFamily="34" charset="0"/>
              </a:rPr>
              <a:t>! ¡</a:t>
            </a:r>
            <a:r>
              <a:rPr lang="en-US" sz="2400" dirty="0" err="1">
                <a:latin typeface="Century Gothic" panose="020B0502020202020204" pitchFamily="34" charset="0"/>
              </a:rPr>
              <a:t>Cada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vez</a:t>
            </a:r>
            <a:r>
              <a:rPr lang="en-US" sz="2400" dirty="0">
                <a:latin typeface="Century Gothic" panose="020B0502020202020204" pitchFamily="34" charset="0"/>
              </a:rPr>
              <a:t> que </a:t>
            </a:r>
            <a:r>
              <a:rPr lang="en-US" sz="2400">
                <a:latin typeface="Century Gothic" panose="020B0502020202020204" pitchFamily="34" charset="0"/>
              </a:rPr>
              <a:t>abres </a:t>
            </a:r>
            <a:r>
              <a:rPr lang="en-US" sz="2400" dirty="0">
                <a:latin typeface="Century Gothic" panose="020B0502020202020204" pitchFamily="34" charset="0"/>
              </a:rPr>
              <a:t>el </a:t>
            </a:r>
            <a:r>
              <a:rPr lang="en-US" sz="2400" dirty="0" err="1">
                <a:latin typeface="Century Gothic" panose="020B0502020202020204" pitchFamily="34" charset="0"/>
              </a:rPr>
              <a:t>grifo</a:t>
            </a:r>
            <a:r>
              <a:rPr lang="en-US" sz="2400" dirty="0">
                <a:latin typeface="Century Gothic" panose="020B0502020202020204" pitchFamily="34" charset="0"/>
              </a:rPr>
              <a:t>, </a:t>
            </a:r>
            <a:r>
              <a:rPr lang="en-US" sz="2400" dirty="0" err="1">
                <a:latin typeface="Century Gothic" panose="020B0502020202020204" pitchFamily="34" charset="0"/>
              </a:rPr>
              <a:t>tomas</a:t>
            </a:r>
            <a:r>
              <a:rPr lang="en-US" sz="2400" dirty="0">
                <a:latin typeface="Century Gothic" panose="020B0502020202020204" pitchFamily="34" charset="0"/>
              </a:rPr>
              <a:t> una </a:t>
            </a:r>
            <a:r>
              <a:rPr lang="en-US" sz="2400" dirty="0" err="1">
                <a:latin typeface="Century Gothic" panose="020B0502020202020204" pitchFamily="34" charset="0"/>
              </a:rPr>
              <a:t>ducha</a:t>
            </a:r>
            <a:r>
              <a:rPr lang="en-US" sz="2400" dirty="0">
                <a:latin typeface="Century Gothic" panose="020B0502020202020204" pitchFamily="34" charset="0"/>
              </a:rPr>
              <a:t> o </a:t>
            </a:r>
            <a:r>
              <a:rPr lang="en-US" sz="2400" dirty="0" err="1">
                <a:latin typeface="Century Gothic" panose="020B0502020202020204" pitchFamily="34" charset="0"/>
              </a:rPr>
              <a:t>tiras</a:t>
            </a:r>
            <a:r>
              <a:rPr lang="en-US" sz="2400" dirty="0">
                <a:latin typeface="Century Gothic" panose="020B0502020202020204" pitchFamily="34" charset="0"/>
              </a:rPr>
              <a:t> el </a:t>
            </a:r>
            <a:r>
              <a:rPr lang="en-US" sz="2400" dirty="0" err="1">
                <a:latin typeface="Century Gothic" panose="020B0502020202020204" pitchFamily="34" charset="0"/>
              </a:rPr>
              <a:t>inodoro</a:t>
            </a:r>
            <a:r>
              <a:rPr lang="en-US" sz="2400" dirty="0">
                <a:latin typeface="Century Gothic" panose="020B0502020202020204" pitchFamily="34" charset="0"/>
              </a:rPr>
              <a:t>, </a:t>
            </a:r>
            <a:r>
              <a:rPr lang="en-US" sz="2800" dirty="0">
                <a:latin typeface="Century Gothic" panose="020B0502020202020204" pitchFamily="34" charset="0"/>
              </a:rPr>
              <a:t>¡</a:t>
            </a:r>
            <a:r>
              <a:rPr lang="en-US" sz="2400" dirty="0" err="1">
                <a:latin typeface="Century Gothic" panose="020B0502020202020204" pitchFamily="34" charset="0"/>
              </a:rPr>
              <a:t>esa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agua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fue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bombeada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originalmente</a:t>
            </a:r>
            <a:r>
              <a:rPr lang="en-US" sz="2400" dirty="0">
                <a:latin typeface="Century Gothic" panose="020B0502020202020204" pitchFamily="34" charset="0"/>
              </a:rPr>
              <a:t> del Río Colorado de Texas!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lvl="0">
              <a:lnSpc>
                <a:spcPct val="90000"/>
              </a:lnSpc>
              <a:spcBef>
                <a:spcPts val="444"/>
              </a:spcBef>
              <a:buSzPts val="2220"/>
            </a:pPr>
            <a:r>
              <a:rPr lang="en-US" sz="2400" dirty="0">
                <a:latin typeface="Century Gothic" panose="020B0502020202020204" pitchFamily="34" charset="0"/>
              </a:rPr>
              <a:t>¡</a:t>
            </a: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Usa esta lista de vocabulario</a:t>
            </a:r>
            <a:r>
              <a:rPr lang="en-US" sz="2400" dirty="0">
                <a:latin typeface="Century Gothic" panose="020B0502020202020204" pitchFamily="34" charset="0"/>
              </a:rPr>
              <a:t> a </a:t>
            </a:r>
            <a:r>
              <a:rPr lang="en-US" sz="2400" dirty="0" err="1">
                <a:latin typeface="Century Gothic" panose="020B0502020202020204" pitchFamily="34" charset="0"/>
              </a:rPr>
              <a:t>medida</a:t>
            </a:r>
            <a:r>
              <a:rPr lang="en-US" sz="2400" dirty="0">
                <a:latin typeface="Century Gothic" panose="020B0502020202020204" pitchFamily="34" charset="0"/>
              </a:rPr>
              <a:t> que </a:t>
            </a:r>
            <a:r>
              <a:rPr lang="en-US" sz="2400" dirty="0" err="1">
                <a:latin typeface="Century Gothic" panose="020B0502020202020204" pitchFamily="34" charset="0"/>
              </a:rPr>
              <a:t>avanzas</a:t>
            </a:r>
            <a:r>
              <a:rPr lang="en-US" sz="2400" dirty="0">
                <a:latin typeface="Century Gothic" panose="020B0502020202020204" pitchFamily="34" charset="0"/>
              </a:rPr>
              <a:t>, y </a:t>
            </a:r>
            <a:r>
              <a:rPr lang="en-US" sz="2400" dirty="0" err="1">
                <a:latin typeface="Century Gothic" panose="020B0502020202020204" pitchFamily="34" charset="0"/>
              </a:rPr>
              <a:t>marca</a:t>
            </a:r>
            <a:r>
              <a:rPr lang="en-US" sz="2400" dirty="0">
                <a:latin typeface="Century Gothic" panose="020B0502020202020204" pitchFamily="34" charset="0"/>
              </a:rPr>
              <a:t> las </a:t>
            </a:r>
            <a:r>
              <a:rPr lang="en-US" sz="2400" dirty="0" err="1">
                <a:latin typeface="Century Gothic" panose="020B0502020202020204" pitchFamily="34" charset="0"/>
              </a:rPr>
              <a:t>nuevas</a:t>
            </a:r>
            <a:r>
              <a:rPr lang="en-US" sz="2400" dirty="0">
                <a:latin typeface="Century Gothic" panose="020B0502020202020204" pitchFamily="34" charset="0"/>
              </a:rPr>
              <a:t> palabras que </a:t>
            </a:r>
            <a:r>
              <a:rPr lang="en-US" sz="2400" dirty="0" err="1">
                <a:latin typeface="Century Gothic" panose="020B0502020202020204" pitchFamily="34" charset="0"/>
              </a:rPr>
              <a:t>aprendas</a:t>
            </a:r>
            <a:r>
              <a:rPr lang="en-US" sz="2400" dirty="0">
                <a:latin typeface="Century Gothic" panose="020B0502020202020204" pitchFamily="34" charset="0"/>
              </a:rPr>
              <a:t>! </a:t>
            </a:r>
          </a:p>
        </p:txBody>
      </p:sp>
      <p:pic>
        <p:nvPicPr>
          <p:cNvPr id="9" name="Graphic 8" descr="Water">
            <a:extLst>
              <a:ext uri="{FF2B5EF4-FFF2-40B4-BE49-F238E27FC236}">
                <a16:creationId xmlns:a16="http://schemas.microsoft.com/office/drawing/2014/main" id="{D73B3F2B-22CA-9943-9DAA-A5BEC89AE3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3157" y="2845677"/>
            <a:ext cx="379842" cy="379842"/>
          </a:xfrm>
          <a:prstGeom prst="rect">
            <a:avLst/>
          </a:prstGeom>
        </p:spPr>
      </p:pic>
      <p:pic>
        <p:nvPicPr>
          <p:cNvPr id="10" name="Graphic 9" descr="Water">
            <a:extLst>
              <a:ext uri="{FF2B5EF4-FFF2-40B4-BE49-F238E27FC236}">
                <a16:creationId xmlns:a16="http://schemas.microsoft.com/office/drawing/2014/main" id="{0A7017FE-45BB-E04F-BC2F-52A00BBA21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3157" y="4729166"/>
            <a:ext cx="379842" cy="379842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9CDF9DB-396D-AD4A-9326-5D1CAB8FC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EB2C-CC04-459D-9213-13F12BEF18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64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DB09CC7-C705-4705-A031-9ABFB54A420F}"/>
              </a:ext>
            </a:extLst>
          </p:cNvPr>
          <p:cNvSpPr txBox="1"/>
          <p:nvPr/>
        </p:nvSpPr>
        <p:spPr>
          <a:xfrm>
            <a:off x="1944468" y="1510126"/>
            <a:ext cx="821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err="1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Conservación</a:t>
            </a:r>
            <a:r>
              <a:rPr lang="en-US" sz="3600" b="1" dirty="0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del </a:t>
            </a:r>
            <a:r>
              <a:rPr lang="en-US" sz="3600" b="1" dirty="0" err="1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agua</a:t>
            </a:r>
            <a:endParaRPr lang="en-US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1326F4-4EF8-4582-85B2-AA990B571C4B}"/>
              </a:ext>
            </a:extLst>
          </p:cNvPr>
          <p:cNvSpPr txBox="1"/>
          <p:nvPr/>
        </p:nvSpPr>
        <p:spPr>
          <a:xfrm>
            <a:off x="1503680" y="2150888"/>
            <a:ext cx="9097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Haz una </a:t>
            </a:r>
            <a:r>
              <a:rPr lang="en-US" sz="2000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lista</a:t>
            </a:r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de </a:t>
            </a:r>
            <a:r>
              <a:rPr lang="en-US" sz="2000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todas</a:t>
            </a:r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las </a:t>
            </a:r>
            <a:r>
              <a:rPr lang="en-US" sz="2000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cosas</a:t>
            </a:r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para las que </a:t>
            </a:r>
            <a:r>
              <a:rPr lang="en-US" sz="2000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usas</a:t>
            </a:r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 </a:t>
            </a:r>
            <a:r>
              <a:rPr lang="en-US" sz="2000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agua</a:t>
            </a:r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en</a:t>
            </a:r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casa: 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12670C-17BA-4F02-B769-5C97F8A98E46}"/>
              </a:ext>
            </a:extLst>
          </p:cNvPr>
          <p:cNvSpPr txBox="1"/>
          <p:nvPr/>
        </p:nvSpPr>
        <p:spPr>
          <a:xfrm>
            <a:off x="162243" y="2691222"/>
            <a:ext cx="11362097" cy="3843165"/>
          </a:xfrm>
          <a:prstGeom prst="rect">
            <a:avLst/>
          </a:prstGeom>
          <a:noFill/>
        </p:spPr>
        <p:txBody>
          <a:bodyPr wrap="square" numCol="2" rtlCol="0">
            <a:normAutofit fontScale="25000" lnSpcReduction="20000"/>
          </a:bodyPr>
          <a:lstStyle/>
          <a:p>
            <a:pPr lvl="1"/>
            <a:r>
              <a:rPr lang="en-US" sz="7200" b="1" dirty="0">
                <a:latin typeface="Century Gothic" panose="020B0502020202020204" pitchFamily="34" charset="0"/>
              </a:rPr>
              <a:t>Adentro: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lvl="1"/>
            <a:r>
              <a:rPr lang="en-US" sz="7200" b="1" dirty="0">
                <a:latin typeface="Century Gothic" panose="020B0502020202020204" pitchFamily="34" charset="0"/>
              </a:rPr>
              <a:t>                                                                                                                                                                  </a:t>
            </a:r>
          </a:p>
          <a:p>
            <a:pPr lvl="1"/>
            <a:endParaRPr lang="en-US" sz="7200" b="1" dirty="0">
              <a:latin typeface="Century Gothic" panose="020B0502020202020204" pitchFamily="34" charset="0"/>
            </a:endParaRPr>
          </a:p>
          <a:p>
            <a:pPr lvl="1" algn="r"/>
            <a:r>
              <a:rPr lang="en-US" sz="7200" b="1" dirty="0">
                <a:latin typeface="Century Gothic" panose="020B0502020202020204" pitchFamily="34" charset="0"/>
              </a:rPr>
              <a:t>Afuera: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lvl="1"/>
            <a:endParaRPr lang="en-US" b="1" dirty="0">
              <a:latin typeface="Century Gothic" panose="020B0502020202020204" pitchFamily="34" charset="0"/>
            </a:endParaRPr>
          </a:p>
          <a:p>
            <a:pPr lvl="1"/>
            <a:endParaRPr lang="en-US" b="1" dirty="0">
              <a:latin typeface="Century Gothic" panose="020B0502020202020204" pitchFamily="34" charset="0"/>
            </a:endParaRPr>
          </a:p>
          <a:p>
            <a:pPr lvl="1"/>
            <a:endParaRPr lang="en-US" b="1" dirty="0">
              <a:latin typeface="Century Gothic" panose="020B0502020202020204" pitchFamily="34" charset="0"/>
            </a:endParaRPr>
          </a:p>
          <a:p>
            <a:pPr lvl="1"/>
            <a:endParaRPr lang="en-US" b="1" dirty="0">
              <a:latin typeface="Century Gothic" panose="020B0502020202020204" pitchFamily="34" charset="0"/>
            </a:endParaRPr>
          </a:p>
          <a:p>
            <a:pPr lvl="1"/>
            <a:endParaRPr lang="en-US" b="1" dirty="0">
              <a:latin typeface="Century Gothic" panose="020B0502020202020204" pitchFamily="34" charset="0"/>
            </a:endParaRPr>
          </a:p>
          <a:p>
            <a:endParaRPr lang="en-US" b="1" dirty="0">
              <a:latin typeface="Century Gothic" panose="020B0502020202020204" pitchFamily="34" charset="0"/>
            </a:endParaRPr>
          </a:p>
          <a:p>
            <a:endParaRPr lang="en-US" b="1" dirty="0">
              <a:latin typeface="Century Gothic" panose="020B0502020202020204" pitchFamily="34" charset="0"/>
            </a:endParaRPr>
          </a:p>
          <a:p>
            <a:endParaRPr lang="en-US" b="1" dirty="0">
              <a:latin typeface="Century Gothic" panose="020B0502020202020204" pitchFamily="34" charset="0"/>
            </a:endParaRPr>
          </a:p>
          <a:p>
            <a:endParaRPr lang="en-US" b="1" dirty="0">
              <a:latin typeface="Century Gothic" panose="020B0502020202020204" pitchFamily="34" charset="0"/>
            </a:endParaRPr>
          </a:p>
          <a:p>
            <a:endParaRPr lang="en-US" b="1" dirty="0">
              <a:latin typeface="Century Gothic" panose="020B0502020202020204" pitchFamily="34" charset="0"/>
            </a:endParaRPr>
          </a:p>
          <a:p>
            <a:endParaRPr lang="en-US" b="1" dirty="0">
              <a:latin typeface="Century Gothic" panose="020B0502020202020204" pitchFamily="34" charset="0"/>
            </a:endParaRPr>
          </a:p>
          <a:p>
            <a:endParaRPr lang="en-US" b="1" dirty="0">
              <a:latin typeface="Century Gothic" panose="020B0502020202020204" pitchFamily="34" charset="0"/>
            </a:endParaRPr>
          </a:p>
          <a:p>
            <a:endParaRPr lang="en-US" b="1" dirty="0">
              <a:latin typeface="Century Gothic" panose="020B0502020202020204" pitchFamily="34" charset="0"/>
            </a:endParaRPr>
          </a:p>
          <a:p>
            <a:endParaRPr lang="en-US" b="1" dirty="0">
              <a:latin typeface="Century Gothic" panose="020B0502020202020204" pitchFamily="34" charset="0"/>
            </a:endParaRPr>
          </a:p>
          <a:p>
            <a:endParaRPr lang="en-US" b="1" dirty="0">
              <a:latin typeface="Century Gothic" panose="020B0502020202020204" pitchFamily="34" charset="0"/>
            </a:endParaRPr>
          </a:p>
          <a:p>
            <a:endParaRPr lang="en-US" b="1" dirty="0">
              <a:latin typeface="Century Gothic" panose="020B0502020202020204" pitchFamily="34" charset="0"/>
            </a:endParaRPr>
          </a:p>
          <a:p>
            <a:endParaRPr lang="en-US" b="1" dirty="0">
              <a:latin typeface="Century Gothic" panose="020B0502020202020204" pitchFamily="34" charset="0"/>
            </a:endParaRPr>
          </a:p>
          <a:p>
            <a:endParaRPr lang="en-US" b="1" dirty="0">
              <a:latin typeface="Century Gothic" panose="020B0502020202020204" pitchFamily="34" charset="0"/>
            </a:endParaRPr>
          </a:p>
          <a:p>
            <a:endParaRPr lang="en-US" b="1" dirty="0"/>
          </a:p>
        </p:txBody>
      </p:sp>
      <p:pic>
        <p:nvPicPr>
          <p:cNvPr id="1026" name="Picture 2" descr="Why You Should Wash Your Hands in Cold Water | Time">
            <a:extLst>
              <a:ext uri="{FF2B5EF4-FFF2-40B4-BE49-F238E27FC236}">
                <a16:creationId xmlns:a16="http://schemas.microsoft.com/office/drawing/2014/main" id="{636F5507-435A-441C-9A41-5495AAC90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730" y="5514535"/>
            <a:ext cx="1848397" cy="1230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Use Lawn Sprinklers Without Wasting Water | Home Matters | AHS">
            <a:extLst>
              <a:ext uri="{FF2B5EF4-FFF2-40B4-BE49-F238E27FC236}">
                <a16:creationId xmlns:a16="http://schemas.microsoft.com/office/drawing/2014/main" id="{7FC60E97-7537-43B7-8233-F07629966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634" y="5514535"/>
            <a:ext cx="1845036" cy="1230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61E2B0-5C47-7246-BB9C-2582609A1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EB2C-CC04-459D-9213-13F12BEF1843}" type="slidenum">
              <a:rPr lang="en-US" smtClean="0"/>
              <a:t>4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1C6C376-14E2-DD45-9765-499AADDF457C}"/>
              </a:ext>
            </a:extLst>
          </p:cNvPr>
          <p:cNvGrpSpPr/>
          <p:nvPr/>
        </p:nvGrpSpPr>
        <p:grpSpPr>
          <a:xfrm>
            <a:off x="0" y="0"/>
            <a:ext cx="12192000" cy="1463040"/>
            <a:chOff x="0" y="0"/>
            <a:chExt cx="12192000" cy="1463040"/>
          </a:xfrm>
          <a:solidFill>
            <a:schemeClr val="bg2">
              <a:lumMod val="75000"/>
            </a:scheme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05A0946-FF53-D844-B5D0-1FE526CF95DB}"/>
                </a:ext>
              </a:extLst>
            </p:cNvPr>
            <p:cNvSpPr/>
            <p:nvPr/>
          </p:nvSpPr>
          <p:spPr>
            <a:xfrm>
              <a:off x="0" y="0"/>
              <a:ext cx="12192000" cy="14630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1ACF458-6783-1342-8C28-522AF531C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43" y="211701"/>
              <a:ext cx="1835370" cy="1039637"/>
            </a:xfrm>
            <a:prstGeom prst="rect">
              <a:avLst/>
            </a:prstGeom>
            <a:grpFill/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891B3A2-043F-2E48-8CA3-1FF8AE02D058}"/>
                </a:ext>
              </a:extLst>
            </p:cNvPr>
            <p:cNvSpPr txBox="1"/>
            <p:nvPr/>
          </p:nvSpPr>
          <p:spPr>
            <a:xfrm>
              <a:off x="4619447" y="68273"/>
              <a:ext cx="7410310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REDBUD FIELD TRIP</a:t>
              </a:r>
            </a:p>
            <a:p>
              <a:pPr algn="r"/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GUÍA DE ACTIVIDAD PARTE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4850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7843-A3AF-4037-A4C2-4A500C8FD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401" y="1524924"/>
            <a:ext cx="8229600" cy="639762"/>
          </a:xfrm>
        </p:spPr>
        <p:txBody>
          <a:bodyPr>
            <a:noAutofit/>
          </a:bodyPr>
          <a:lstStyle/>
          <a:p>
            <a:pPr lvl="0"/>
            <a:r>
              <a:rPr lang="en-US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Conservación</a:t>
            </a:r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del </a:t>
            </a:r>
            <a:r>
              <a:rPr lang="en-US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agua</a:t>
            </a:r>
            <a:endParaRPr lang="en-US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39E7F-4D86-443E-A805-8B9C40905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6598" y="3816409"/>
            <a:ext cx="5486400" cy="3041591"/>
          </a:xfrm>
        </p:spPr>
        <p:txBody>
          <a:bodyPr numCol="1">
            <a:normAutofit fontScale="85000" lnSpcReduction="20000"/>
          </a:bodyPr>
          <a:lstStyle/>
          <a:p>
            <a:pPr marL="0" lvl="0" indent="0">
              <a:spcBef>
                <a:spcPts val="0"/>
              </a:spcBef>
              <a:buSzPts val="2000"/>
              <a:buNone/>
            </a:pPr>
            <a:r>
              <a:rPr lang="en-US" sz="2000" dirty="0">
                <a:latin typeface="Century Gothic" panose="020B0502020202020204" pitchFamily="34" charset="0"/>
              </a:rPr>
              <a:t>___ </a:t>
            </a:r>
            <a:r>
              <a:rPr lang="en-US" sz="2000" dirty="0" err="1">
                <a:latin typeface="Century Gothic" panose="020B0502020202020204" pitchFamily="34" charset="0"/>
              </a:rPr>
              <a:t>Cepillarse</a:t>
            </a:r>
            <a:r>
              <a:rPr lang="en-US" sz="2000" dirty="0">
                <a:latin typeface="Century Gothic" panose="020B0502020202020204" pitchFamily="34" charset="0"/>
              </a:rPr>
              <a:t> los </a:t>
            </a:r>
            <a:r>
              <a:rPr lang="en-US" sz="2000" dirty="0" err="1">
                <a:latin typeface="Century Gothic" panose="020B0502020202020204" pitchFamily="34" charset="0"/>
              </a:rPr>
              <a:t>dientes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dejando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correr</a:t>
            </a:r>
            <a:r>
              <a:rPr lang="en-US" sz="2000" dirty="0">
                <a:latin typeface="Century Gothic" panose="020B0502020202020204" pitchFamily="34" charset="0"/>
              </a:rPr>
              <a:t> el </a:t>
            </a:r>
            <a:r>
              <a:rPr lang="en-US" sz="2000" dirty="0" err="1">
                <a:latin typeface="Century Gothic" panose="020B0502020202020204" pitchFamily="34" charset="0"/>
              </a:rPr>
              <a:t>agua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</a:p>
          <a:p>
            <a:pPr marL="0" lvl="0" indent="0">
              <a:spcBef>
                <a:spcPts val="400"/>
              </a:spcBef>
              <a:buSzPts val="2000"/>
              <a:buNone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0" lvl="0" indent="0">
              <a:spcBef>
                <a:spcPts val="400"/>
              </a:spcBef>
              <a:buSzPts val="2000"/>
              <a:buNone/>
            </a:pPr>
            <a:r>
              <a:rPr lang="en-US" sz="2000" dirty="0">
                <a:latin typeface="Century Gothic" panose="020B0502020202020204" pitchFamily="34" charset="0"/>
              </a:rPr>
              <a:t>___ </a:t>
            </a:r>
            <a:r>
              <a:rPr lang="en-US" sz="2000" dirty="0" err="1">
                <a:latin typeface="Century Gothic" panose="020B0502020202020204" pitchFamily="34" charset="0"/>
              </a:rPr>
              <a:t>Tomar</a:t>
            </a:r>
            <a:r>
              <a:rPr lang="en-US" sz="2000" dirty="0">
                <a:latin typeface="Century Gothic" panose="020B0502020202020204" pitchFamily="34" charset="0"/>
              </a:rPr>
              <a:t> un </a:t>
            </a:r>
            <a:r>
              <a:rPr lang="en-US" sz="2000" dirty="0" err="1">
                <a:latin typeface="Century Gothic" panose="020B0502020202020204" pitchFamily="34" charset="0"/>
              </a:rPr>
              <a:t>baño</a:t>
            </a:r>
            <a:r>
              <a:rPr lang="en-US" sz="2000" dirty="0">
                <a:latin typeface="Century Gothic" panose="020B0502020202020204" pitchFamily="34" charset="0"/>
              </a:rPr>
              <a:t> con la </a:t>
            </a:r>
            <a:r>
              <a:rPr lang="en-US" sz="2000" dirty="0" err="1">
                <a:latin typeface="Century Gothic" panose="020B0502020202020204" pitchFamily="34" charset="0"/>
              </a:rPr>
              <a:t>bañera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llena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</a:p>
          <a:p>
            <a:pPr marL="0" lvl="0" indent="0">
              <a:spcBef>
                <a:spcPts val="400"/>
              </a:spcBef>
              <a:buSzPts val="2000"/>
              <a:buNone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0" lvl="0" indent="0">
              <a:spcBef>
                <a:spcPts val="400"/>
              </a:spcBef>
              <a:buSzPts val="2000"/>
              <a:buNone/>
            </a:pPr>
            <a:r>
              <a:rPr lang="en-US" sz="2000" dirty="0">
                <a:latin typeface="Century Gothic" panose="020B0502020202020204" pitchFamily="34" charset="0"/>
              </a:rPr>
              <a:t>___ </a:t>
            </a:r>
            <a:r>
              <a:rPr lang="en-US" sz="2000" dirty="0" err="1">
                <a:latin typeface="Century Gothic" panose="020B0502020202020204" pitchFamily="34" charset="0"/>
              </a:rPr>
              <a:t>Tomar</a:t>
            </a:r>
            <a:r>
              <a:rPr lang="en-US" sz="2000" dirty="0">
                <a:latin typeface="Century Gothic" panose="020B0502020202020204" pitchFamily="34" charset="0"/>
              </a:rPr>
              <a:t> una </a:t>
            </a:r>
            <a:r>
              <a:rPr lang="en-US" sz="2000" dirty="0" err="1">
                <a:latin typeface="Century Gothic" panose="020B0502020202020204" pitchFamily="34" charset="0"/>
              </a:rPr>
              <a:t>ducha</a:t>
            </a:r>
            <a:r>
              <a:rPr lang="en-US" sz="2000" dirty="0">
                <a:latin typeface="Century Gothic" panose="020B0502020202020204" pitchFamily="34" charset="0"/>
              </a:rPr>
              <a:t> de 15 </a:t>
            </a:r>
            <a:r>
              <a:rPr lang="en-US" sz="2000" dirty="0" err="1">
                <a:latin typeface="Century Gothic" panose="020B0502020202020204" pitchFamily="34" charset="0"/>
              </a:rPr>
              <a:t>minutos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</a:p>
          <a:p>
            <a:pPr marL="0" lvl="0" indent="0">
              <a:spcBef>
                <a:spcPts val="400"/>
              </a:spcBef>
              <a:buSzPts val="2000"/>
              <a:buNone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0" lvl="0" indent="0">
              <a:spcBef>
                <a:spcPts val="400"/>
              </a:spcBef>
              <a:buSzPts val="2000"/>
              <a:buNone/>
            </a:pPr>
            <a:r>
              <a:rPr lang="en-US" sz="2000" dirty="0">
                <a:latin typeface="Century Gothic" panose="020B0502020202020204" pitchFamily="34" charset="0"/>
              </a:rPr>
              <a:t>___ </a:t>
            </a:r>
            <a:r>
              <a:rPr lang="en-US" sz="2000" dirty="0" err="1">
                <a:latin typeface="Century Gothic" panose="020B0502020202020204" pitchFamily="34" charset="0"/>
              </a:rPr>
              <a:t>Lavar</a:t>
            </a:r>
            <a:r>
              <a:rPr lang="en-US" sz="2000" dirty="0">
                <a:latin typeface="Century Gothic" panose="020B0502020202020204" pitchFamily="34" charset="0"/>
              </a:rPr>
              <a:t> la </a:t>
            </a:r>
            <a:r>
              <a:rPr lang="en-US" sz="2000" dirty="0" err="1">
                <a:latin typeface="Century Gothic" panose="020B0502020202020204" pitchFamily="34" charset="0"/>
              </a:rPr>
              <a:t>ropa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en</a:t>
            </a:r>
            <a:r>
              <a:rPr lang="en-US" sz="2000" dirty="0">
                <a:latin typeface="Century Gothic" panose="020B0502020202020204" pitchFamily="34" charset="0"/>
              </a:rPr>
              <a:t> la </a:t>
            </a:r>
            <a:r>
              <a:rPr lang="en-US" sz="2000" dirty="0" err="1">
                <a:latin typeface="Century Gothic" panose="020B0502020202020204" pitchFamily="34" charset="0"/>
              </a:rPr>
              <a:t>lavadora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</a:p>
          <a:p>
            <a:pPr marL="0" lvl="0" indent="0">
              <a:spcBef>
                <a:spcPts val="400"/>
              </a:spcBef>
              <a:buSzPts val="2000"/>
              <a:buNone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0" lvl="0" indent="0">
              <a:spcBef>
                <a:spcPts val="400"/>
              </a:spcBef>
              <a:buSzPts val="2000"/>
              <a:buNone/>
            </a:pPr>
            <a:r>
              <a:rPr lang="en-US" sz="2000" dirty="0">
                <a:latin typeface="Century Gothic" panose="020B0502020202020204" pitchFamily="34" charset="0"/>
              </a:rPr>
              <a:t>___ </a:t>
            </a:r>
            <a:r>
              <a:rPr lang="en-US" sz="2000" dirty="0" err="1">
                <a:latin typeface="Century Gothic" panose="020B0502020202020204" pitchFamily="34" charset="0"/>
              </a:rPr>
              <a:t>Lavar</a:t>
            </a:r>
            <a:r>
              <a:rPr lang="en-US" sz="2000" dirty="0">
                <a:latin typeface="Century Gothic" panose="020B0502020202020204" pitchFamily="34" charset="0"/>
              </a:rPr>
              <a:t> los </a:t>
            </a:r>
            <a:r>
              <a:rPr lang="en-US" sz="2000" dirty="0" err="1">
                <a:latin typeface="Century Gothic" panose="020B0502020202020204" pitchFamily="34" charset="0"/>
              </a:rPr>
              <a:t>platos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en</a:t>
            </a:r>
            <a:r>
              <a:rPr lang="en-US" sz="2000" dirty="0">
                <a:latin typeface="Century Gothic" panose="020B0502020202020204" pitchFamily="34" charset="0"/>
              </a:rPr>
              <a:t> el </a:t>
            </a:r>
            <a:r>
              <a:rPr lang="en-US" sz="2000" dirty="0" err="1">
                <a:latin typeface="Century Gothic" panose="020B0502020202020204" pitchFamily="34" charset="0"/>
              </a:rPr>
              <a:t>lavaplatos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0" lvl="0" indent="0">
              <a:spcBef>
                <a:spcPts val="400"/>
              </a:spcBef>
              <a:buSzPts val="2000"/>
              <a:buNone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0" lvl="0" indent="0">
              <a:spcBef>
                <a:spcPts val="400"/>
              </a:spcBef>
              <a:buSzPts val="2000"/>
              <a:buNone/>
            </a:pPr>
            <a:r>
              <a:rPr lang="en-US" sz="2000" dirty="0">
                <a:latin typeface="Century Gothic" panose="020B0502020202020204" pitchFamily="34" charset="0"/>
              </a:rPr>
              <a:t>___ </a:t>
            </a:r>
            <a:r>
              <a:rPr lang="en-US" sz="2000" dirty="0" err="1">
                <a:latin typeface="Century Gothic" panose="020B0502020202020204" pitchFamily="34" charset="0"/>
              </a:rPr>
              <a:t>Regar</a:t>
            </a:r>
            <a:r>
              <a:rPr lang="en-US" sz="2000" dirty="0">
                <a:latin typeface="Century Gothic" panose="020B0502020202020204" pitchFamily="34" charset="0"/>
              </a:rPr>
              <a:t> el </a:t>
            </a:r>
            <a:r>
              <a:rPr lang="en-US" sz="2000" dirty="0" err="1">
                <a:latin typeface="Century Gothic" panose="020B0502020202020204" pitchFamily="34" charset="0"/>
              </a:rPr>
              <a:t>cespéd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AD3AE8-0886-4B75-868C-545134814894}"/>
              </a:ext>
            </a:extLst>
          </p:cNvPr>
          <p:cNvSpPr txBox="1"/>
          <p:nvPr/>
        </p:nvSpPr>
        <p:spPr>
          <a:xfrm>
            <a:off x="174724" y="2279813"/>
            <a:ext cx="7436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¡La </a:t>
            </a:r>
            <a:r>
              <a:rPr lang="en-US" sz="1800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familia</a:t>
            </a: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promedio</a:t>
            </a: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usa</a:t>
            </a: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casi</a:t>
            </a: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320</a:t>
            </a: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galones</a:t>
            </a: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agua</a:t>
            </a: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cada</a:t>
            </a: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dia</a:t>
            </a: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!</a:t>
            </a:r>
            <a:endParaRPr lang="en-US" sz="1800" dirty="0">
              <a:latin typeface="Century Gothic" panose="020B0502020202020204" pitchFamily="34" charset="0"/>
            </a:endParaRPr>
          </a:p>
          <a:p>
            <a:pPr lvl="0"/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¿</a:t>
            </a:r>
            <a:r>
              <a:rPr lang="en-US" sz="1800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Cómo</a:t>
            </a: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se </a:t>
            </a:r>
            <a:r>
              <a:rPr lang="en-US" sz="1800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suma</a:t>
            </a: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toda</a:t>
            </a: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esa</a:t>
            </a: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agua</a:t>
            </a: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? </a:t>
            </a:r>
            <a:endParaRPr lang="en-US" sz="1000" dirty="0">
              <a:latin typeface="Century Gothic" panose="020B0502020202020204" pitchFamily="34" charset="0"/>
            </a:endParaRPr>
          </a:p>
          <a:p>
            <a:pPr lvl="0"/>
            <a:endParaRPr lang="en-US" sz="900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lvl="0"/>
            <a:r>
              <a:rPr lang="en-US" sz="1600" i="1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Haz </a:t>
            </a:r>
            <a:r>
              <a:rPr lang="en-US" sz="1600" i="1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tu</a:t>
            </a:r>
            <a:r>
              <a:rPr lang="en-US" sz="1600" i="1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i="1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mejor</a:t>
            </a:r>
            <a:r>
              <a:rPr lang="en-US" sz="1600" i="1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i="1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suposición</a:t>
            </a:r>
            <a:r>
              <a:rPr lang="en-US" sz="1600" i="1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para </a:t>
            </a:r>
            <a:r>
              <a:rPr lang="en-US" sz="1600" i="1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emparejar</a:t>
            </a:r>
            <a:r>
              <a:rPr lang="en-US" sz="1600" i="1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las </a:t>
            </a:r>
            <a:r>
              <a:rPr lang="en-US" sz="1600" i="1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cantidades</a:t>
            </a:r>
            <a:r>
              <a:rPr lang="en-US" sz="1600" i="1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de </a:t>
            </a:r>
            <a:r>
              <a:rPr lang="en-US" sz="1600" i="1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galón</a:t>
            </a:r>
            <a:r>
              <a:rPr lang="en-US" sz="1600" i="1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a la </a:t>
            </a:r>
            <a:r>
              <a:rPr lang="en-US" sz="1600" i="1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derecha</a:t>
            </a:r>
            <a:r>
              <a:rPr lang="en-US" sz="1600" i="1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con las </a:t>
            </a:r>
            <a:r>
              <a:rPr lang="en-US" sz="1600" i="1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actividades</a:t>
            </a:r>
            <a:r>
              <a:rPr lang="en-US" sz="1600" i="1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a la </a:t>
            </a:r>
            <a:r>
              <a:rPr lang="en-US" sz="1600" i="1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izquierda</a:t>
            </a:r>
            <a:r>
              <a:rPr lang="en-US" sz="1600" i="1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. 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836485-CA03-4645-92F2-126E7070D73A}"/>
              </a:ext>
            </a:extLst>
          </p:cNvPr>
          <p:cNvSpPr txBox="1"/>
          <p:nvPr/>
        </p:nvSpPr>
        <p:spPr>
          <a:xfrm>
            <a:off x="9875017" y="3126925"/>
            <a:ext cx="1085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A180AB-2CE1-4741-8E7B-0C6B5D61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EB2C-CC04-459D-9213-13F12BEF1843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B52D34-4D3F-8444-B10E-421A7C52ADAC}"/>
              </a:ext>
            </a:extLst>
          </p:cNvPr>
          <p:cNvGrpSpPr/>
          <p:nvPr/>
        </p:nvGrpSpPr>
        <p:grpSpPr>
          <a:xfrm>
            <a:off x="0" y="0"/>
            <a:ext cx="12192000" cy="1463040"/>
            <a:chOff x="0" y="0"/>
            <a:chExt cx="12192000" cy="1463040"/>
          </a:xfrm>
          <a:solidFill>
            <a:schemeClr val="bg2">
              <a:lumMod val="75000"/>
            </a:schemeClr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A24018B-10B0-0845-9862-23D55708A998}"/>
                </a:ext>
              </a:extLst>
            </p:cNvPr>
            <p:cNvSpPr/>
            <p:nvPr/>
          </p:nvSpPr>
          <p:spPr>
            <a:xfrm>
              <a:off x="0" y="0"/>
              <a:ext cx="12192000" cy="14630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9E07A3E-2C44-0B4A-AEB3-1B69135F6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43" y="211701"/>
              <a:ext cx="1835370" cy="1039637"/>
            </a:xfrm>
            <a:prstGeom prst="rect">
              <a:avLst/>
            </a:prstGeom>
            <a:grpFill/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42E1CA4-F546-0E40-A1FA-12CCB1CA390F}"/>
                </a:ext>
              </a:extLst>
            </p:cNvPr>
            <p:cNvSpPr txBox="1"/>
            <p:nvPr/>
          </p:nvSpPr>
          <p:spPr>
            <a:xfrm>
              <a:off x="4619447" y="68273"/>
              <a:ext cx="7410310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REDBUD FIELD TRIP</a:t>
              </a:r>
            </a:p>
            <a:p>
              <a:pPr algn="r"/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GUÍA DE ACTIVIDAD PARTE 3</a:t>
              </a:r>
            </a:p>
          </p:txBody>
        </p:sp>
      </p:grpSp>
      <p:sp>
        <p:nvSpPr>
          <p:cNvPr id="18" name="Google Shape;55;p4">
            <a:extLst>
              <a:ext uri="{FF2B5EF4-FFF2-40B4-BE49-F238E27FC236}">
                <a16:creationId xmlns:a16="http://schemas.microsoft.com/office/drawing/2014/main" id="{387689CD-BD25-3540-BDE8-A3CA2B427F9E}"/>
              </a:ext>
            </a:extLst>
          </p:cNvPr>
          <p:cNvSpPr txBox="1"/>
          <p:nvPr/>
        </p:nvSpPr>
        <p:spPr>
          <a:xfrm>
            <a:off x="8324602" y="4062713"/>
            <a:ext cx="2135480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lphaUcPeriod"/>
            </a:pPr>
            <a:r>
              <a:rPr lang="en-US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15 </a:t>
            </a:r>
            <a:r>
              <a:rPr lang="en-US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galones</a:t>
            </a:r>
            <a:endParaRPr sz="1050" dirty="0">
              <a:latin typeface="Century Gothic" panose="020B0502020202020204" pitchFamily="34" charset="0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lphaUcPeriod"/>
            </a:pPr>
            <a:endParaRPr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lphaUcPeriod"/>
            </a:pPr>
            <a:r>
              <a:rPr lang="en-US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2,500 </a:t>
            </a:r>
            <a:r>
              <a:rPr lang="en-US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galones</a:t>
            </a:r>
            <a:endParaRPr sz="1050" dirty="0">
              <a:latin typeface="Century Gothic" panose="020B0502020202020204" pitchFamily="34" charset="0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lphaUcPeriod"/>
            </a:pPr>
            <a:endParaRPr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lphaUcPeriod"/>
            </a:pPr>
            <a:r>
              <a:rPr lang="en-US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4 </a:t>
            </a:r>
            <a:r>
              <a:rPr lang="en-US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galones</a:t>
            </a:r>
            <a:endParaRPr sz="1050" dirty="0">
              <a:latin typeface="Century Gothic" panose="020B0502020202020204" pitchFamily="34" charset="0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lphaUcPeriod"/>
            </a:pPr>
            <a:endParaRPr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lphaUcPeriod"/>
            </a:pPr>
            <a:r>
              <a:rPr lang="en-US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20 </a:t>
            </a:r>
            <a:r>
              <a:rPr lang="en-US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galones</a:t>
            </a:r>
            <a:endParaRPr sz="1050" dirty="0">
              <a:latin typeface="Century Gothic" panose="020B0502020202020204" pitchFamily="34" charset="0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lphaUcPeriod"/>
            </a:pPr>
            <a:endParaRPr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lphaUcPeriod"/>
            </a:pPr>
            <a:r>
              <a:rPr lang="en-US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38 </a:t>
            </a:r>
            <a:r>
              <a:rPr lang="en-US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galones</a:t>
            </a:r>
            <a:endParaRPr sz="1050" dirty="0">
              <a:latin typeface="Century Gothic" panose="020B0502020202020204" pitchFamily="34" charset="0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lphaUcPeriod"/>
            </a:pPr>
            <a:endParaRPr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lphaUcPeriod"/>
            </a:pPr>
            <a:r>
              <a:rPr lang="en-US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45 </a:t>
            </a:r>
            <a:r>
              <a:rPr lang="en-US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galones</a:t>
            </a:r>
            <a:endParaRPr sz="1050" dirty="0">
              <a:latin typeface="Century Gothic" panose="020B0502020202020204" pitchFamily="34" charset="0"/>
            </a:endParaRPr>
          </a:p>
        </p:txBody>
      </p:sp>
      <p:grpSp>
        <p:nvGrpSpPr>
          <p:cNvPr id="19" name="Google Shape;57;p4">
            <a:extLst>
              <a:ext uri="{FF2B5EF4-FFF2-40B4-BE49-F238E27FC236}">
                <a16:creationId xmlns:a16="http://schemas.microsoft.com/office/drawing/2014/main" id="{DD56FC20-B388-AD49-BCE4-7FD9E1FCB78C}"/>
              </a:ext>
            </a:extLst>
          </p:cNvPr>
          <p:cNvGrpSpPr/>
          <p:nvPr/>
        </p:nvGrpSpPr>
        <p:grpSpPr>
          <a:xfrm>
            <a:off x="8543758" y="2181879"/>
            <a:ext cx="1461247" cy="1463041"/>
            <a:chOff x="8825947" y="423478"/>
            <a:chExt cx="1828800" cy="1828800"/>
          </a:xfrm>
        </p:grpSpPr>
        <p:pic>
          <p:nvPicPr>
            <p:cNvPr id="20" name="Google Shape;58;p4">
              <a:extLst>
                <a:ext uri="{FF2B5EF4-FFF2-40B4-BE49-F238E27FC236}">
                  <a16:creationId xmlns:a16="http://schemas.microsoft.com/office/drawing/2014/main" id="{A1171A56-A00F-FE49-9D9F-30DF986C23E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825947" y="423478"/>
              <a:ext cx="1828800" cy="182880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sp>
          <p:nvSpPr>
            <p:cNvPr id="21" name="Google Shape;59;p4">
              <a:extLst>
                <a:ext uri="{FF2B5EF4-FFF2-40B4-BE49-F238E27FC236}">
                  <a16:creationId xmlns:a16="http://schemas.microsoft.com/office/drawing/2014/main" id="{D12274C0-E333-7640-B2D8-45ABDD2824B5}"/>
                </a:ext>
              </a:extLst>
            </p:cNvPr>
            <p:cNvSpPr txBox="1"/>
            <p:nvPr/>
          </p:nvSpPr>
          <p:spPr>
            <a:xfrm>
              <a:off x="9226826" y="1748284"/>
              <a:ext cx="12192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2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 </a:t>
              </a:r>
              <a:r>
                <a:rPr lang="en-US" sz="20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galón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509515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Arrow Clockwise curve">
            <a:extLst>
              <a:ext uri="{FF2B5EF4-FFF2-40B4-BE49-F238E27FC236}">
                <a16:creationId xmlns:a16="http://schemas.microsoft.com/office/drawing/2014/main" id="{596D9FF8-641E-476F-A74A-FCDE6FA2F8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9170468" y="2381557"/>
            <a:ext cx="314280" cy="3142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5CB3DE-D4D8-4286-848E-A7029F189838}"/>
              </a:ext>
            </a:extLst>
          </p:cNvPr>
          <p:cNvSpPr txBox="1"/>
          <p:nvPr/>
        </p:nvSpPr>
        <p:spPr>
          <a:xfrm>
            <a:off x="919245" y="1633546"/>
            <a:ext cx="10353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800" dirty="0" err="1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Compruebe</a:t>
            </a:r>
            <a:r>
              <a:rPr lang="en-US" sz="1800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sus </a:t>
            </a:r>
            <a:r>
              <a:rPr lang="en-US" sz="1800" dirty="0" err="1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respuestas</a:t>
            </a:r>
            <a:r>
              <a:rPr lang="en-US" sz="1800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 de la </a:t>
            </a:r>
            <a:r>
              <a:rPr lang="en-US" sz="1800" dirty="0" err="1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página</a:t>
            </a:r>
            <a:r>
              <a:rPr lang="en-US" sz="1800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anterior con la </a:t>
            </a:r>
            <a:r>
              <a:rPr lang="en-US" sz="1800" dirty="0" err="1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siguiente</a:t>
            </a:r>
            <a:r>
              <a:rPr lang="en-US" sz="1800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tabla</a:t>
            </a:r>
            <a:r>
              <a:rPr lang="en-US" sz="1800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. ¿</a:t>
            </a:r>
            <a:r>
              <a:rPr lang="en-US" sz="1800" dirty="0" err="1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Te</a:t>
            </a:r>
            <a:r>
              <a:rPr lang="en-US" sz="1800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sorprendiste</a:t>
            </a:r>
            <a:r>
              <a:rPr lang="en-US" sz="1800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? ¿</a:t>
            </a:r>
            <a:r>
              <a:rPr lang="en-US" sz="1800" dirty="0" err="1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Cómo</a:t>
            </a:r>
            <a:r>
              <a:rPr lang="en-US" sz="1800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podemos</a:t>
            </a:r>
            <a:r>
              <a:rPr lang="en-US" sz="1800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conservar</a:t>
            </a:r>
            <a:r>
              <a:rPr lang="en-US" sz="1800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(</a:t>
            </a:r>
            <a:r>
              <a:rPr lang="en-US" sz="1800" dirty="0" err="1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usar</a:t>
            </a:r>
            <a:r>
              <a:rPr lang="en-US" sz="1800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menos</a:t>
            </a:r>
            <a:r>
              <a:rPr lang="en-US" sz="1800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) </a:t>
            </a:r>
            <a:r>
              <a:rPr lang="en-US" sz="1800" dirty="0" err="1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agua</a:t>
            </a:r>
            <a:r>
              <a:rPr lang="en-US" sz="1800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cuando</a:t>
            </a:r>
            <a:r>
              <a:rPr lang="en-US" sz="1800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hacemos</a:t>
            </a:r>
            <a:r>
              <a:rPr lang="en-US" sz="1800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estas</a:t>
            </a:r>
            <a:r>
              <a:rPr lang="en-US" sz="1800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actividades</a:t>
            </a:r>
            <a:r>
              <a:rPr lang="en-US" sz="1800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45E3CC-007F-4E55-8E08-93CDFC304A78}"/>
              </a:ext>
            </a:extLst>
          </p:cNvPr>
          <p:cNvSpPr txBox="1"/>
          <p:nvPr/>
        </p:nvSpPr>
        <p:spPr>
          <a:xfrm>
            <a:off x="6331189" y="2319170"/>
            <a:ext cx="2996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1200" dirty="0" err="1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Rellena</a:t>
            </a:r>
            <a:r>
              <a:rPr lang="en-US" sz="1200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esta</a:t>
            </a:r>
            <a:r>
              <a:rPr lang="en-US" sz="1200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columna</a:t>
            </a:r>
            <a:r>
              <a:rPr lang="en-US" sz="1200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con </a:t>
            </a:r>
            <a:r>
              <a:rPr lang="en-US" sz="1200" dirty="0" err="1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tus</a:t>
            </a:r>
            <a:r>
              <a:rPr lang="en-US" sz="1200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ideas: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8ADAAE-283D-0341-AFE8-AC4E22CE4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EB2C-CC04-459D-9213-13F12BEF1843}" type="slidenum">
              <a:rPr lang="en-US" smtClean="0"/>
              <a:t>6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2F5A61-B0C0-D045-8855-360A3EE9AF3B}"/>
              </a:ext>
            </a:extLst>
          </p:cNvPr>
          <p:cNvGrpSpPr/>
          <p:nvPr/>
        </p:nvGrpSpPr>
        <p:grpSpPr>
          <a:xfrm>
            <a:off x="0" y="0"/>
            <a:ext cx="12192000" cy="1463040"/>
            <a:chOff x="0" y="0"/>
            <a:chExt cx="12192000" cy="1463040"/>
          </a:xfrm>
          <a:solidFill>
            <a:schemeClr val="bg2">
              <a:lumMod val="75000"/>
            </a:schemeClr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4458CE4-7FA0-3641-9F91-59A36202065B}"/>
                </a:ext>
              </a:extLst>
            </p:cNvPr>
            <p:cNvSpPr/>
            <p:nvPr/>
          </p:nvSpPr>
          <p:spPr>
            <a:xfrm>
              <a:off x="0" y="0"/>
              <a:ext cx="12192000" cy="14630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2C9F70F-8E5E-0140-BEA9-035C002D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43" y="211701"/>
              <a:ext cx="1835370" cy="1039637"/>
            </a:xfrm>
            <a:prstGeom prst="rect">
              <a:avLst/>
            </a:prstGeom>
            <a:grpFill/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B668B8-7229-0147-963E-A59136207600}"/>
                </a:ext>
              </a:extLst>
            </p:cNvPr>
            <p:cNvSpPr txBox="1"/>
            <p:nvPr/>
          </p:nvSpPr>
          <p:spPr>
            <a:xfrm>
              <a:off x="4619447" y="68273"/>
              <a:ext cx="7410310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REDBUD FIELD TRIP</a:t>
              </a:r>
            </a:p>
            <a:p>
              <a:pPr algn="r"/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GUÍA DE ACTIVIDAD PARTE 3</a:t>
              </a:r>
            </a:p>
          </p:txBody>
        </p:sp>
      </p:grpSp>
      <p:graphicFrame>
        <p:nvGraphicFramePr>
          <p:cNvPr id="18" name="Google Shape;188;p7">
            <a:extLst>
              <a:ext uri="{FF2B5EF4-FFF2-40B4-BE49-F238E27FC236}">
                <a16:creationId xmlns:a16="http://schemas.microsoft.com/office/drawing/2014/main" id="{3AC466DF-4485-624D-916B-F2A4FAF982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2869780"/>
              </p:ext>
            </p:extLst>
          </p:nvPr>
        </p:nvGraphicFramePr>
        <p:xfrm>
          <a:off x="1678743" y="2659266"/>
          <a:ext cx="8834511" cy="413046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419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4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8630">
                <a:tc>
                  <a:txBody>
                    <a:bodyPr/>
                    <a:lstStyle/>
                    <a:p>
                      <a:pPr marL="35941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Cambria"/>
                          <a:cs typeface="Cambria"/>
                          <a:sym typeface="Cambria"/>
                        </a:rPr>
                        <a:t>Actividades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Cambria"/>
                          <a:cs typeface="Cambria"/>
                          <a:sym typeface="Cambria"/>
                        </a:rPr>
                        <a:t> que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Cambria"/>
                          <a:cs typeface="Cambria"/>
                          <a:sym typeface="Cambria"/>
                        </a:rPr>
                        <a:t>Desperdician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Cambria"/>
                          <a:cs typeface="Cambria"/>
                          <a:sym typeface="Cambria"/>
                        </a:rPr>
                        <a:t> Aqua </a:t>
                      </a:r>
                    </a:p>
                    <a:p>
                      <a:pPr marL="35941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350" dirty="0">
                        <a:solidFill>
                          <a:srgbClr val="454545"/>
                        </a:solidFill>
                        <a:highlight>
                          <a:srgbClr val="FFFFFF"/>
                        </a:highlight>
                        <a:latin typeface="Century Gothic" panose="020B0502020202020204" pitchFamily="34" charset="0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35941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rgbClr val="231F20"/>
                        </a:solidFill>
                        <a:latin typeface="Century Gothic" panose="020B0502020202020204" pitchFamily="34" charset="0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42570" marR="125095" lvl="0" indent="-11048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 err="1">
                          <a:solidFill>
                            <a:srgbClr val="231F20"/>
                          </a:solidFill>
                          <a:latin typeface="Century Gothic" panose="020B0502020202020204" pitchFamily="34" charset="0"/>
                          <a:ea typeface="Cambria"/>
                          <a:cs typeface="Cambria"/>
                          <a:sym typeface="Cambria"/>
                        </a:rPr>
                        <a:t>GalonesUs</a:t>
                      </a:r>
                      <a:r>
                        <a:rPr lang="en-US" sz="1800" b="1" dirty="0" err="1">
                          <a:solidFill>
                            <a:srgbClr val="231F20"/>
                          </a:solidFill>
                          <a:latin typeface="Century Gothic" panose="020B0502020202020204" pitchFamily="34" charset="0"/>
                          <a:ea typeface="Cambria"/>
                          <a:cs typeface="Cambria"/>
                          <a:sym typeface="Cambria"/>
                        </a:rPr>
                        <a:t>ados</a:t>
                      </a:r>
                      <a:endParaRPr sz="1800" u="none" strike="noStrike" cap="none" dirty="0">
                        <a:latin typeface="Century Gothic" panose="020B0502020202020204" pitchFamily="34" charset="0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45134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err="1">
                          <a:solidFill>
                            <a:srgbClr val="231F20"/>
                          </a:solidFill>
                          <a:latin typeface="Century Gothic" panose="020B0502020202020204" pitchFamily="34" charset="0"/>
                          <a:ea typeface="Cambria"/>
                          <a:cs typeface="Cambria"/>
                          <a:sym typeface="Cambria"/>
                        </a:rPr>
                        <a:t>Maneras</a:t>
                      </a:r>
                      <a:r>
                        <a:rPr lang="en-US" sz="1800" b="1" dirty="0">
                          <a:solidFill>
                            <a:srgbClr val="231F20"/>
                          </a:solidFill>
                          <a:latin typeface="Century Gothic" panose="020B0502020202020204" pitchFamily="34" charset="0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231F20"/>
                          </a:solidFill>
                          <a:latin typeface="Century Gothic" panose="020B0502020202020204" pitchFamily="34" charset="0"/>
                          <a:ea typeface="Cambria"/>
                          <a:cs typeface="Cambria"/>
                          <a:sym typeface="Cambria"/>
                        </a:rPr>
                        <a:t>en</a:t>
                      </a:r>
                      <a:r>
                        <a:rPr lang="en-US" sz="1800" b="1" dirty="0">
                          <a:solidFill>
                            <a:srgbClr val="231F20"/>
                          </a:solidFill>
                          <a:latin typeface="Century Gothic" panose="020B0502020202020204" pitchFamily="34" charset="0"/>
                          <a:ea typeface="Cambria"/>
                          <a:cs typeface="Cambria"/>
                          <a:sym typeface="Cambria"/>
                        </a:rPr>
                        <a:t> que </a:t>
                      </a:r>
                      <a:r>
                        <a:rPr lang="en-US" sz="1800" b="1" dirty="0" err="1">
                          <a:solidFill>
                            <a:srgbClr val="231F20"/>
                          </a:solidFill>
                          <a:latin typeface="Century Gothic" panose="020B0502020202020204" pitchFamily="34" charset="0"/>
                          <a:ea typeface="Cambria"/>
                          <a:cs typeface="Cambria"/>
                          <a:sym typeface="Cambria"/>
                        </a:rPr>
                        <a:t>puedo</a:t>
                      </a:r>
                      <a:r>
                        <a:rPr lang="en-US" sz="1800" b="1" dirty="0">
                          <a:solidFill>
                            <a:srgbClr val="231F20"/>
                          </a:solidFill>
                          <a:latin typeface="Century Gothic" panose="020B0502020202020204" pitchFamily="34" charset="0"/>
                          <a:ea typeface="Cambria"/>
                          <a:cs typeface="Cambria"/>
                          <a:sym typeface="Cambria"/>
                        </a:rPr>
                        <a:t> REDUCIR el </a:t>
                      </a:r>
                      <a:r>
                        <a:rPr lang="en-US" sz="1800" b="1" dirty="0" err="1">
                          <a:solidFill>
                            <a:srgbClr val="231F20"/>
                          </a:solidFill>
                          <a:latin typeface="Century Gothic" panose="020B0502020202020204" pitchFamily="34" charset="0"/>
                          <a:ea typeface="Cambria"/>
                          <a:cs typeface="Cambria"/>
                          <a:sym typeface="Cambria"/>
                        </a:rPr>
                        <a:t>uso</a:t>
                      </a:r>
                      <a:r>
                        <a:rPr lang="en-US" sz="1800" b="1" dirty="0">
                          <a:solidFill>
                            <a:srgbClr val="231F20"/>
                          </a:solidFill>
                          <a:latin typeface="Century Gothic" panose="020B0502020202020204" pitchFamily="34" charset="0"/>
                          <a:ea typeface="Cambria"/>
                          <a:cs typeface="Cambria"/>
                          <a:sym typeface="Cambria"/>
                        </a:rPr>
                        <a:t> de </a:t>
                      </a:r>
                      <a:r>
                        <a:rPr lang="en-US" sz="1800" b="1" dirty="0" err="1">
                          <a:solidFill>
                            <a:srgbClr val="231F20"/>
                          </a:solidFill>
                          <a:latin typeface="Century Gothic" panose="020B0502020202020204" pitchFamily="34" charset="0"/>
                          <a:ea typeface="Cambria"/>
                          <a:cs typeface="Cambria"/>
                          <a:sym typeface="Cambria"/>
                        </a:rPr>
                        <a:t>agua</a:t>
                      </a:r>
                      <a:endParaRPr sz="1600" u="none" strike="noStrike" cap="none" dirty="0">
                        <a:latin typeface="Century Gothic" panose="020B0502020202020204" pitchFamily="34" charset="0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222">
                <a:tc>
                  <a:txBody>
                    <a:bodyPr/>
                    <a:lstStyle/>
                    <a:p>
                      <a:pPr marL="1143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1600" dirty="0">
                          <a:latin typeface="Century Gothic" panose="020B0502020202020204" pitchFamily="34" charset="0"/>
                        </a:rPr>
                        <a:t>Cepillarse los dientes dejando correr el agua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entury Gothic" panose="020B0502020202020204" pitchFamily="34" charset="0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600" u="none" strike="noStrike" cap="none">
                        <a:latin typeface="Century Gothic" panose="020B05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114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endParaRPr sz="160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263">
                <a:tc>
                  <a:txBody>
                    <a:bodyPr/>
                    <a:lstStyle/>
                    <a:p>
                      <a:pPr marL="0" lvl="0" indent="114300" algn="l" rtl="0"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1600" dirty="0">
                          <a:latin typeface="Century Gothic" panose="020B0502020202020204" pitchFamily="34" charset="0"/>
                        </a:rPr>
                        <a:t>Tomar un baño can la bañera llena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Century Gothic" panose="020B0502020202020204" pitchFamily="34" charset="0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1600" dirty="0">
                        <a:latin typeface="Century Gothic" panose="020B05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222">
                <a:tc>
                  <a:txBody>
                    <a:bodyPr/>
                    <a:lstStyle/>
                    <a:p>
                      <a:pPr marL="0" lvl="0" indent="114300" algn="l" rtl="0"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dirty="0" err="1">
                          <a:latin typeface="Century Gothic" panose="020B0502020202020204" pitchFamily="34" charset="0"/>
                        </a:rPr>
                        <a:t>Tomar</a:t>
                      </a:r>
                      <a:r>
                        <a:rPr lang="en-US" sz="1600" dirty="0">
                          <a:latin typeface="Century Gothic" panose="020B0502020202020204" pitchFamily="34" charset="0"/>
                        </a:rPr>
                        <a:t> una </a:t>
                      </a:r>
                      <a:r>
                        <a:rPr lang="en-US" sz="1600" dirty="0" err="1">
                          <a:latin typeface="Century Gothic" panose="020B0502020202020204" pitchFamily="34" charset="0"/>
                        </a:rPr>
                        <a:t>ducha</a:t>
                      </a:r>
                      <a:r>
                        <a:rPr lang="en-US" sz="1600" dirty="0">
                          <a:latin typeface="Century Gothic" panose="020B0502020202020204" pitchFamily="34" charset="0"/>
                        </a:rPr>
                        <a:t> de 15 </a:t>
                      </a:r>
                      <a:r>
                        <a:rPr lang="en-US" sz="1600" dirty="0" err="1">
                          <a:latin typeface="Century Gothic" panose="020B0502020202020204" pitchFamily="34" charset="0"/>
                        </a:rPr>
                        <a:t>minutos</a:t>
                      </a:r>
                      <a:r>
                        <a:rPr lang="en-US" sz="1600" dirty="0">
                          <a:latin typeface="Century Gothic" panose="020B0502020202020204" pitchFamily="34" charset="0"/>
                        </a:rPr>
                        <a:t> 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464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Century Gothic" panose="020B05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Century Gothic" panose="020B0502020202020204" pitchFamily="34" charset="0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 sz="1600" dirty="0">
                        <a:latin typeface="Century Gothic" panose="020B05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114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222">
                <a:tc>
                  <a:txBody>
                    <a:bodyPr/>
                    <a:lstStyle/>
                    <a:p>
                      <a:pPr marL="0" lvl="0" indent="114300" algn="l" rtl="0"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dirty="0" err="1">
                          <a:latin typeface="Century Gothic" panose="020B0502020202020204" pitchFamily="34" charset="0"/>
                        </a:rPr>
                        <a:t>Lavar</a:t>
                      </a:r>
                      <a:r>
                        <a:rPr lang="en-US" sz="1600" dirty="0">
                          <a:latin typeface="Century Gothic" panose="020B0502020202020204" pitchFamily="34" charset="0"/>
                        </a:rPr>
                        <a:t> la </a:t>
                      </a:r>
                      <a:r>
                        <a:rPr lang="en-US" sz="1600" dirty="0" err="1">
                          <a:latin typeface="Century Gothic" panose="020B0502020202020204" pitchFamily="34" charset="0"/>
                        </a:rPr>
                        <a:t>ropa</a:t>
                      </a:r>
                      <a:r>
                        <a:rPr lang="en-US" sz="16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US" sz="1600" dirty="0">
                          <a:latin typeface="Century Gothic" panose="020B0502020202020204" pitchFamily="34" charset="0"/>
                        </a:rPr>
                        <a:t> la </a:t>
                      </a:r>
                      <a:r>
                        <a:rPr lang="en-US" sz="1600" dirty="0" err="1">
                          <a:latin typeface="Century Gothic" panose="020B0502020202020204" pitchFamily="34" charset="0"/>
                        </a:rPr>
                        <a:t>lavadora</a:t>
                      </a:r>
                      <a:r>
                        <a:rPr lang="en-US" sz="1600" dirty="0">
                          <a:latin typeface="Century Gothic" panose="020B0502020202020204" pitchFamily="34" charset="0"/>
                        </a:rPr>
                        <a:t> 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0137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Century Gothic" panose="020B05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Century Gothic" panose="020B0502020202020204" pitchFamily="34" charset="0"/>
                          <a:ea typeface="Calibri"/>
                          <a:cs typeface="Calibri"/>
                          <a:sym typeface="Calibri"/>
                        </a:rPr>
                        <a:t>45</a:t>
                      </a:r>
                      <a:endParaRPr sz="1600" dirty="0">
                        <a:latin typeface="Century Gothic" panose="020B05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endParaRPr sz="160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263">
                <a:tc>
                  <a:txBody>
                    <a:bodyPr/>
                    <a:lstStyle/>
                    <a:p>
                      <a:pPr marL="0" lvl="0" indent="114300" algn="l" rtl="0"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dirty="0" err="1">
                          <a:latin typeface="Century Gothic" panose="020B0502020202020204" pitchFamily="34" charset="0"/>
                        </a:rPr>
                        <a:t>Lavar</a:t>
                      </a:r>
                      <a:r>
                        <a:rPr lang="en-US" sz="1600" dirty="0">
                          <a:latin typeface="Century Gothic" panose="020B0502020202020204" pitchFamily="34" charset="0"/>
                        </a:rPr>
                        <a:t> los </a:t>
                      </a:r>
                      <a:r>
                        <a:rPr lang="en-US" sz="1600" dirty="0" err="1">
                          <a:latin typeface="Century Gothic" panose="020B0502020202020204" pitchFamily="34" charset="0"/>
                        </a:rPr>
                        <a:t>platos</a:t>
                      </a:r>
                      <a:r>
                        <a:rPr lang="en-US" sz="16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US" sz="1600" dirty="0">
                          <a:latin typeface="Century Gothic" panose="020B0502020202020204" pitchFamily="34" charset="0"/>
                        </a:rPr>
                        <a:t> el </a:t>
                      </a:r>
                      <a:r>
                        <a:rPr lang="en-US" sz="1600" dirty="0" err="1">
                          <a:latin typeface="Century Gothic" panose="020B0502020202020204" pitchFamily="34" charset="0"/>
                        </a:rPr>
                        <a:t>lavaplatos</a:t>
                      </a:r>
                      <a:endParaRPr sz="1600" dirty="0">
                        <a:latin typeface="Century Gothic" panose="020B05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entury Gothic" panose="020B0502020202020204" pitchFamily="34" charset="0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sz="1600">
                        <a:latin typeface="Century Gothic" panose="020B05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endParaRPr sz="160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222">
                <a:tc>
                  <a:txBody>
                    <a:bodyPr/>
                    <a:lstStyle/>
                    <a:p>
                      <a:pPr marL="0" lvl="0" indent="114300" algn="l" rtl="0"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dirty="0" err="1">
                          <a:latin typeface="Century Gothic" panose="020B0502020202020204" pitchFamily="34" charset="0"/>
                        </a:rPr>
                        <a:t>Regar</a:t>
                      </a:r>
                      <a:r>
                        <a:rPr lang="en-US" sz="1600" dirty="0">
                          <a:latin typeface="Century Gothic" panose="020B0502020202020204" pitchFamily="34" charset="0"/>
                        </a:rPr>
                        <a:t> el </a:t>
                      </a:r>
                      <a:r>
                        <a:rPr lang="en-US" sz="1600" dirty="0" err="1">
                          <a:latin typeface="Century Gothic" panose="020B0502020202020204" pitchFamily="34" charset="0"/>
                        </a:rPr>
                        <a:t>césped</a:t>
                      </a:r>
                      <a:endParaRPr sz="1600" dirty="0">
                        <a:latin typeface="Century Gothic" panose="020B05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entury Gothic" panose="020B0502020202020204" pitchFamily="34" charset="0"/>
                          <a:ea typeface="Calibri"/>
                          <a:cs typeface="Calibri"/>
                          <a:sym typeface="Calibri"/>
                        </a:rPr>
                        <a:t>2,500</a:t>
                      </a:r>
                      <a:endParaRPr sz="1600">
                        <a:latin typeface="Century Gothic" panose="020B05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788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4960" y="5774772"/>
            <a:ext cx="8880254" cy="72215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6"/>
          <p:cNvSpPr/>
          <p:nvPr/>
        </p:nvSpPr>
        <p:spPr>
          <a:xfrm>
            <a:off x="2846653" y="295870"/>
            <a:ext cx="649870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Colorado River Pledge</a:t>
            </a:r>
            <a:endParaRPr dirty="0"/>
          </a:p>
        </p:txBody>
      </p:sp>
      <p:sp>
        <p:nvSpPr>
          <p:cNvPr id="66" name="Google Shape;66;p6"/>
          <p:cNvSpPr txBox="1"/>
          <p:nvPr/>
        </p:nvSpPr>
        <p:spPr>
          <a:xfrm>
            <a:off x="1752600" y="1524001"/>
            <a:ext cx="8697374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 err="1"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sz="1800" b="1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1" dirty="0" err="1">
                <a:latin typeface="Calibri"/>
                <a:ea typeface="Calibri"/>
                <a:cs typeface="Calibri"/>
                <a:sym typeface="Calibri"/>
              </a:rPr>
              <a:t>prometo</a:t>
            </a:r>
            <a:r>
              <a:rPr lang="en-US" sz="1800" b="1" i="1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b="1" i="1" dirty="0" err="1">
                <a:latin typeface="Calibri"/>
                <a:ea typeface="Calibri"/>
                <a:cs typeface="Calibri"/>
                <a:sym typeface="Calibri"/>
              </a:rPr>
              <a:t>reducir</a:t>
            </a:r>
            <a:r>
              <a:rPr lang="en-US" sz="1800" b="1" i="1" dirty="0">
                <a:latin typeface="Calibri"/>
                <a:ea typeface="Calibri"/>
                <a:cs typeface="Calibri"/>
                <a:sym typeface="Calibri"/>
              </a:rPr>
              <a:t> mi </a:t>
            </a:r>
            <a:r>
              <a:rPr lang="en-US" sz="1800" b="1" i="1" dirty="0" err="1"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sz="1800" b="1" i="1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b="1" i="1" dirty="0" err="1">
                <a:latin typeface="Calibri"/>
                <a:ea typeface="Calibri"/>
                <a:cs typeface="Calibri"/>
                <a:sym typeface="Calibri"/>
              </a:rPr>
              <a:t>agua</a:t>
            </a:r>
            <a:r>
              <a:rPr lang="en-US" sz="1800" b="1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1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b="1" i="1" dirty="0">
                <a:latin typeface="Calibri"/>
                <a:ea typeface="Calibri"/>
                <a:cs typeface="Calibri"/>
                <a:sym typeface="Calibri"/>
              </a:rPr>
              <a:t> casa por</a:t>
            </a:r>
            <a:r>
              <a:rPr lang="en-US" sz="1800" b="1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Apagar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grifo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mientras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me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cepillo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mis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dientes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  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Tomar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una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ducha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5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minutos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Solamente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llenar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bañera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mitad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los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baños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Usar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agua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extra para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plantas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no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tirarla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por el lavabo.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Recordarle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mi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familia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solamente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haga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cargas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llenas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Recordarle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mi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familia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solamente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regar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césped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el sol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abajo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Recordarle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mi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familia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solamente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lavar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cargas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llenas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platos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lavaplatos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Other:</a:t>
            </a:r>
            <a:endParaRPr dirty="0"/>
          </a:p>
          <a:p>
            <a:pPr marL="7429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		__________________________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Signature				School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6"/>
          <p:cNvSpPr/>
          <p:nvPr/>
        </p:nvSpPr>
        <p:spPr>
          <a:xfrm>
            <a:off x="2984312" y="5737086"/>
            <a:ext cx="66129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>We Love the Colorado River!</a:t>
            </a:r>
            <a:endParaRPr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cxnSp>
        <p:nvCxnSpPr>
          <p:cNvPr id="68" name="Google Shape;68;p6"/>
          <p:cNvCxnSpPr/>
          <p:nvPr/>
        </p:nvCxnSpPr>
        <p:spPr>
          <a:xfrm>
            <a:off x="3342051" y="4319075"/>
            <a:ext cx="6003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" name="Google Shape;69;p6"/>
          <p:cNvCxnSpPr/>
          <p:nvPr/>
        </p:nvCxnSpPr>
        <p:spPr>
          <a:xfrm>
            <a:off x="2605376" y="4669875"/>
            <a:ext cx="6612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" name="Google Shape;70;p6"/>
          <p:cNvSpPr/>
          <p:nvPr/>
        </p:nvSpPr>
        <p:spPr>
          <a:xfrm>
            <a:off x="9218263" y="5257800"/>
            <a:ext cx="1054211" cy="47928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6" descr="Description: CRA"/>
          <p:cNvPicPr preferRelativeResize="0"/>
          <p:nvPr/>
        </p:nvPicPr>
        <p:blipFill rotWithShape="1">
          <a:blip r:embed="rId4">
            <a:alphaModFix/>
          </a:blip>
          <a:srcRect l="19444" t="19243" r="15599" b="27129"/>
          <a:stretch/>
        </p:blipFill>
        <p:spPr>
          <a:xfrm>
            <a:off x="7848601" y="1524004"/>
            <a:ext cx="2187389" cy="1226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661796514A0948B1B463957DD208E5" ma:contentTypeVersion="12" ma:contentTypeDescription="Create a new document." ma:contentTypeScope="" ma:versionID="39d3c9f32c6db2bbd755d860af40f495">
  <xsd:schema xmlns:xsd="http://www.w3.org/2001/XMLSchema" xmlns:xs="http://www.w3.org/2001/XMLSchema" xmlns:p="http://schemas.microsoft.com/office/2006/metadata/properties" xmlns:ns2="8cafa016-a191-40bb-9a9e-773ee4bcd714" xmlns:ns3="44717859-b1ab-4053-bcc9-82da5b5509bf" targetNamespace="http://schemas.microsoft.com/office/2006/metadata/properties" ma:root="true" ma:fieldsID="0371276d4ec2675c0c8cd06732cd7ca9" ns2:_="" ns3:_="">
    <xsd:import namespace="8cafa016-a191-40bb-9a9e-773ee4bcd714"/>
    <xsd:import namespace="44717859-b1ab-4053-bcc9-82da5b5509b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afa016-a191-40bb-9a9e-773ee4bcd7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717859-b1ab-4053-bcc9-82da5b5509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B55740-0F93-42B7-9430-3F140492A9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675EF9-AE02-4A97-BBB3-1DB375F4F6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afa016-a191-40bb-9a9e-773ee4bcd714"/>
    <ds:schemaRef ds:uri="44717859-b1ab-4053-bcc9-82da5b5509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FCF27B-2190-41CD-AA94-501437BB21C9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metadata/properties"/>
    <ds:schemaRef ds:uri="44717859-b1ab-4053-bcc9-82da5b5509bf"/>
    <ds:schemaRef ds:uri="http://schemas.microsoft.com/office/2006/documentManagement/types"/>
    <ds:schemaRef ds:uri="http://www.w3.org/XML/1998/namespace"/>
    <ds:schemaRef ds:uri="http://purl.org/dc/elements/1.1/"/>
    <ds:schemaRef ds:uri="8cafa016-a191-40bb-9a9e-773ee4bcd714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476</Words>
  <Application>Microsoft Office PowerPoint</Application>
  <PresentationFormat>Widescreen</PresentationFormat>
  <Paragraphs>108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Noto Sans Symbols</vt:lpstr>
      <vt:lpstr>Office Theme</vt:lpstr>
      <vt:lpstr>1_Office Theme</vt:lpstr>
      <vt:lpstr>PowerPoint Presentation</vt:lpstr>
      <vt:lpstr>¡Hola de CRA!</vt:lpstr>
      <vt:lpstr>PowerPoint Presentation</vt:lpstr>
      <vt:lpstr>PowerPoint Presentation</vt:lpstr>
      <vt:lpstr>Conservación del agua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Bedrich</dc:creator>
  <cp:lastModifiedBy>Katie Bedrich</cp:lastModifiedBy>
  <cp:revision>16</cp:revision>
  <dcterms:created xsi:type="dcterms:W3CDTF">2020-03-29T23:22:13Z</dcterms:created>
  <dcterms:modified xsi:type="dcterms:W3CDTF">2020-04-17T20:58:36Z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0x010100BA661796514A0948B1B463957DD208E5</vt:lpwstr>
  </property>
</Properties>
</file>