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9"/>
  </p:notesMasterIdLst>
  <p:sldIdLst>
    <p:sldId id="256" r:id="rId5"/>
    <p:sldId id="270" r:id="rId6"/>
    <p:sldId id="269" r:id="rId7"/>
    <p:sldId id="271" r:id="rId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10" roundtripDataSignature="AMtx7miTxCOD2o+sS85asInadtT3EjGlG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61"/>
  </p:normalViewPr>
  <p:slideViewPr>
    <p:cSldViewPr snapToGrid="0">
      <p:cViewPr varScale="1">
        <p:scale>
          <a:sx n="68" d="100"/>
          <a:sy n="68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customschemas.google.com/relationships/presentationmetadata" Target="metadata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ie Bedrich" userId="e9cffc6e-246b-4b7b-8b8b-f611a9160019" providerId="ADAL" clId="{0C5E8429-021D-4A88-AFE4-A735873BC1E1}"/>
    <pc:docChg chg="undo modSld">
      <pc:chgData name="Katie Bedrich" userId="e9cffc6e-246b-4b7b-8b8b-f611a9160019" providerId="ADAL" clId="{0C5E8429-021D-4A88-AFE4-A735873BC1E1}" dt="2020-04-17T20:57:40.405" v="35" actId="20577"/>
      <pc:docMkLst>
        <pc:docMk/>
      </pc:docMkLst>
      <pc:sldChg chg="modSp">
        <pc:chgData name="Katie Bedrich" userId="e9cffc6e-246b-4b7b-8b8b-f611a9160019" providerId="ADAL" clId="{0C5E8429-021D-4A88-AFE4-A735873BC1E1}" dt="2020-04-17T20:57:40.405" v="35" actId="20577"/>
        <pc:sldMkLst>
          <pc:docMk/>
          <pc:sldMk cId="235417812" sldId="269"/>
        </pc:sldMkLst>
        <pc:spChg chg="mod">
          <ac:chgData name="Katie Bedrich" userId="e9cffc6e-246b-4b7b-8b8b-f611a9160019" providerId="ADAL" clId="{0C5E8429-021D-4A88-AFE4-A735873BC1E1}" dt="2020-04-17T20:57:40.405" v="35" actId="20577"/>
          <ac:spMkLst>
            <pc:docMk/>
            <pc:sldMk cId="235417812" sldId="269"/>
            <ac:spMk id="8" creationId="{4DD5C874-E9C9-3145-8997-392E16207BB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5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5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>
            <a:spLocks noGrp="1"/>
          </p:cNvSpPr>
          <p:nvPr>
            <p:ph type="title"/>
          </p:nvPr>
        </p:nvSpPr>
        <p:spPr>
          <a:xfrm rot="5400000">
            <a:off x="7285037" y="1828802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body" idx="1"/>
          </p:nvPr>
        </p:nvSpPr>
        <p:spPr>
          <a:xfrm rot="5400000">
            <a:off x="1697037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6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6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7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7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2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1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3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4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oloradoriver.org/about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69EC1MmY1bk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hyperlink" Target="https://coloradoriver.org/wp-content/uploads/2014/09/Redbud-Field-Trip-Vocabulary.pd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174D3F2-53CA-0A47-81FB-912BB7401CD3}"/>
              </a:ext>
            </a:extLst>
          </p:cNvPr>
          <p:cNvSpPr/>
          <p:nvPr/>
        </p:nvSpPr>
        <p:spPr>
          <a:xfrm>
            <a:off x="5439831" y="0"/>
            <a:ext cx="675216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n-US" sz="6000" b="1" dirty="0">
                <a:ln w="22225">
                  <a:noFill/>
                  <a:prstDash val="solid"/>
                </a:ln>
                <a:solidFill>
                  <a:srgbClr val="002060"/>
                </a:solidFill>
                <a:latin typeface="Century Gothic" panose="020B0502020202020204" pitchFamily="34" charset="0"/>
              </a:rPr>
              <a:t>REDBUD FIELD TRIP</a:t>
            </a:r>
          </a:p>
          <a:p>
            <a:pPr algn="r"/>
            <a:r>
              <a:rPr lang="en-US" sz="3600" b="1" dirty="0">
                <a:ln w="22225">
                  <a:noFill/>
                  <a:prstDash val="solid"/>
                </a:ln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GUÍA DE ACTIVIDAD PARTE 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FD4E7A-81E1-E44F-9D4F-5A4E83132F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000" y="5575844"/>
            <a:ext cx="2044700" cy="1158212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B2C51E1-E1CC-B74A-BF63-2CD57F92387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23489A1-F1F9-48B9-BD04-19BC836282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1386" y="4145743"/>
            <a:ext cx="5382418" cy="24642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E3B9B7-9ED9-456F-A7FB-304923B28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3968" y="1792140"/>
            <a:ext cx="4417255" cy="457199"/>
          </a:xfrm>
        </p:spPr>
        <p:txBody>
          <a:bodyPr>
            <a:noAutofit/>
          </a:bodyPr>
          <a:lstStyle/>
          <a:p>
            <a:r>
              <a:rPr lang="en-US" b="1" dirty="0">
                <a:latin typeface="Century Gothic" panose="020B0502020202020204" pitchFamily="34" charset="0"/>
              </a:rPr>
              <a:t>¡Hola de CRA!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D3875F-EC28-0F41-BD40-C15B3308C12B}"/>
              </a:ext>
            </a:extLst>
          </p:cNvPr>
          <p:cNvSpPr txBox="1"/>
          <p:nvPr/>
        </p:nvSpPr>
        <p:spPr>
          <a:xfrm>
            <a:off x="2664444" y="2573931"/>
            <a:ext cx="68563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Colorado River Alliance </a:t>
            </a:r>
            <a:endParaRPr lang="en-US" sz="2400" b="1" dirty="0">
              <a:solidFill>
                <a:schemeClr val="accent5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2000" dirty="0">
                <a:latin typeface="Century Gothic" panose="020B0502020202020204" pitchFamily="34" charset="0"/>
              </a:rPr>
              <a:t>es una </a:t>
            </a:r>
            <a:r>
              <a:rPr lang="en-US" sz="2000" dirty="0" err="1">
                <a:latin typeface="Century Gothic" panose="020B0502020202020204" pitchFamily="34" charset="0"/>
              </a:rPr>
              <a:t>organización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pequeña</a:t>
            </a:r>
            <a:r>
              <a:rPr lang="en-US" sz="2000" dirty="0">
                <a:latin typeface="Century Gothic" panose="020B0502020202020204" pitchFamily="34" charset="0"/>
              </a:rPr>
              <a:t> sin fines de </a:t>
            </a:r>
            <a:r>
              <a:rPr lang="en-US" sz="2000" dirty="0" err="1">
                <a:latin typeface="Century Gothic" panose="020B0502020202020204" pitchFamily="34" charset="0"/>
              </a:rPr>
              <a:t>lucro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dedicada</a:t>
            </a:r>
            <a:r>
              <a:rPr lang="en-US" sz="2000" dirty="0">
                <a:latin typeface="Century Gothic" panose="020B0502020202020204" pitchFamily="34" charset="0"/>
              </a:rPr>
              <a:t> a </a:t>
            </a:r>
            <a:r>
              <a:rPr lang="en-US" sz="2000" dirty="0" err="1">
                <a:latin typeface="Century Gothic" panose="020B0502020202020204" pitchFamily="34" charset="0"/>
              </a:rPr>
              <a:t>educar</a:t>
            </a:r>
            <a:r>
              <a:rPr lang="en-US" sz="2000" dirty="0">
                <a:latin typeface="Century Gothic" panose="020B0502020202020204" pitchFamily="34" charset="0"/>
              </a:rPr>
              <a:t> a los </a:t>
            </a:r>
            <a:r>
              <a:rPr lang="en-US" sz="2000" dirty="0" err="1">
                <a:latin typeface="Century Gothic" panose="020B0502020202020204" pitchFamily="34" charset="0"/>
              </a:rPr>
              <a:t>niños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como</a:t>
            </a:r>
            <a:r>
              <a:rPr lang="en-US" sz="2000" dirty="0">
                <a:latin typeface="Century Gothic" panose="020B0502020202020204" pitchFamily="34" charset="0"/>
              </a:rPr>
              <a:t> TÚ </a:t>
            </a:r>
            <a:r>
              <a:rPr lang="en-US" sz="2000" dirty="0" err="1">
                <a:latin typeface="Century Gothic" panose="020B0502020202020204" pitchFamily="34" charset="0"/>
              </a:rPr>
              <a:t>sobre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nuestro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recurso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más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precioso</a:t>
            </a:r>
            <a:r>
              <a:rPr lang="en-US" sz="2000" dirty="0">
                <a:latin typeface="Century Gothic" panose="020B0502020202020204" pitchFamily="34" charset="0"/>
              </a:rPr>
              <a:t>—el </a:t>
            </a:r>
            <a:r>
              <a:rPr lang="en-US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Río Colorado de Texas</a:t>
            </a:r>
            <a:r>
              <a:rPr lang="en-US" sz="2000" dirty="0">
                <a:latin typeface="Century Gothic" panose="020B0502020202020204" pitchFamily="34" charset="0"/>
              </a:rPr>
              <a:t>!</a:t>
            </a:r>
            <a:endParaRPr lang="en-US" dirty="0">
              <a:latin typeface="Century Gothic" panose="020B050202020202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C978235-6333-FC4B-B569-B09047A5C59F}"/>
              </a:ext>
            </a:extLst>
          </p:cNvPr>
          <p:cNvGrpSpPr/>
          <p:nvPr/>
        </p:nvGrpSpPr>
        <p:grpSpPr>
          <a:xfrm>
            <a:off x="0" y="0"/>
            <a:ext cx="12192000" cy="1463040"/>
            <a:chOff x="0" y="0"/>
            <a:chExt cx="12192000" cy="146304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22FAC51-8219-DF4F-AA8F-770BE2753A68}"/>
                </a:ext>
              </a:extLst>
            </p:cNvPr>
            <p:cNvSpPr/>
            <p:nvPr/>
          </p:nvSpPr>
          <p:spPr>
            <a:xfrm>
              <a:off x="0" y="0"/>
              <a:ext cx="12192000" cy="146304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B96C36A-E9A8-48CE-B265-EE62E7F8B0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243" y="211701"/>
              <a:ext cx="1835370" cy="1039637"/>
            </a:xfrm>
            <a:prstGeom prst="rect">
              <a:avLst/>
            </a:prstGeom>
            <a:noFill/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3E88BC7-8153-A34B-AC9B-03DBF4FB189F}"/>
                </a:ext>
              </a:extLst>
            </p:cNvPr>
            <p:cNvSpPr txBox="1"/>
            <p:nvPr/>
          </p:nvSpPr>
          <p:spPr>
            <a:xfrm>
              <a:off x="4619447" y="68273"/>
              <a:ext cx="741031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800" b="1" dirty="0">
                  <a:solidFill>
                    <a:schemeClr val="bg1">
                      <a:lumMod val="95000"/>
                    </a:schemeClr>
                  </a:solidFill>
                  <a:latin typeface="Century Gothic" panose="020B0502020202020204" pitchFamily="34" charset="0"/>
                </a:rPr>
                <a:t>REDBUD FIELD TRIP</a:t>
              </a:r>
            </a:p>
            <a:p>
              <a:pPr algn="r"/>
              <a:r>
                <a:rPr lang="en-US" sz="3200" b="1" dirty="0">
                  <a:ln w="22225">
                    <a:noFill/>
                    <a:prstDash val="solid"/>
                  </a:ln>
                  <a:solidFill>
                    <a:schemeClr val="accent5">
                      <a:lumMod val="60000"/>
                      <a:lumOff val="40000"/>
                    </a:schemeClr>
                  </a:solidFill>
                  <a:latin typeface="Century Gothic" panose="020B0502020202020204" pitchFamily="34" charset="0"/>
                </a:rPr>
                <a:t>GUÍA DE ACTIVIDAD PARTE 1</a:t>
              </a:r>
            </a:p>
          </p:txBody>
        </p:sp>
      </p:grp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BA49319C-4211-524F-B689-6606EAFFA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5EB2C-CC04-459D-9213-13F12BEF184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685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2CF88-A341-144B-B074-7266BF878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FEA138F-7C43-C942-8CF1-4C2882584669}"/>
              </a:ext>
            </a:extLst>
          </p:cNvPr>
          <p:cNvGrpSpPr/>
          <p:nvPr/>
        </p:nvGrpSpPr>
        <p:grpSpPr>
          <a:xfrm>
            <a:off x="0" y="0"/>
            <a:ext cx="12192000" cy="1463040"/>
            <a:chOff x="0" y="0"/>
            <a:chExt cx="12192000" cy="1463040"/>
          </a:xfrm>
          <a:solidFill>
            <a:schemeClr val="bg2">
              <a:lumMod val="75000"/>
            </a:schemeClr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E47F589-639D-1F43-B617-972D882A356A}"/>
                </a:ext>
              </a:extLst>
            </p:cNvPr>
            <p:cNvSpPr/>
            <p:nvPr/>
          </p:nvSpPr>
          <p:spPr>
            <a:xfrm>
              <a:off x="0" y="0"/>
              <a:ext cx="12192000" cy="146304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2E3FB29-7071-404C-9481-3F9215308B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243" y="211701"/>
              <a:ext cx="1835370" cy="1039637"/>
            </a:xfrm>
            <a:prstGeom prst="rect">
              <a:avLst/>
            </a:prstGeom>
            <a:grpFill/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7980699-048F-1F42-814E-74CF29B37504}"/>
                </a:ext>
              </a:extLst>
            </p:cNvPr>
            <p:cNvSpPr txBox="1"/>
            <p:nvPr/>
          </p:nvSpPr>
          <p:spPr>
            <a:xfrm>
              <a:off x="4619447" y="68273"/>
              <a:ext cx="7410310" cy="132343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800" b="1" dirty="0">
                  <a:solidFill>
                    <a:schemeClr val="bg1">
                      <a:lumMod val="95000"/>
                    </a:schemeClr>
                  </a:solidFill>
                  <a:latin typeface="Century Gothic" panose="020B0502020202020204" pitchFamily="34" charset="0"/>
                </a:rPr>
                <a:t>REDBUD FIELD TRIP</a:t>
              </a:r>
            </a:p>
            <a:p>
              <a:pPr algn="r"/>
              <a:r>
                <a:rPr lang="en-US" sz="3200" b="1" dirty="0">
                  <a:ln w="22225">
                    <a:noFill/>
                    <a:prstDash val="solid"/>
                  </a:ln>
                  <a:solidFill>
                    <a:schemeClr val="accent5">
                      <a:lumMod val="60000"/>
                      <a:lumOff val="40000"/>
                    </a:schemeClr>
                  </a:solidFill>
                  <a:latin typeface="Century Gothic" panose="020B0502020202020204" pitchFamily="34" charset="0"/>
                </a:rPr>
                <a:t>GUÍA DE ACTIVIDAD PARTE 1</a:t>
              </a:r>
            </a:p>
          </p:txBody>
        </p:sp>
      </p:grp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DD5C874-E9C9-3145-8997-392E16207B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2720" y="1737678"/>
            <a:ext cx="10339753" cy="4516967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endParaRPr lang="en-US" sz="2400" dirty="0">
              <a:latin typeface="Century Gothic" panose="020B0502020202020204" pitchFamily="34" charset="0"/>
            </a:endParaRPr>
          </a:p>
          <a:p>
            <a:pPr marL="342900" lvl="0">
              <a:lnSpc>
                <a:spcPct val="90000"/>
              </a:lnSpc>
              <a:spcBef>
                <a:spcPts val="444"/>
              </a:spcBef>
              <a:buSzPts val="2220"/>
            </a:pPr>
            <a:r>
              <a:rPr lang="en-US" sz="2400" dirty="0">
                <a:latin typeface="Century Gothic" panose="020B0502020202020204" pitchFamily="34" charset="0"/>
              </a:rPr>
              <a:t>¿</a:t>
            </a:r>
            <a:r>
              <a:rPr lang="en-US" sz="2400" dirty="0" err="1">
                <a:latin typeface="Century Gothic" panose="020B0502020202020204" pitchFamily="34" charset="0"/>
              </a:rPr>
              <a:t>Sabías</a:t>
            </a:r>
            <a:r>
              <a:rPr lang="en-US" sz="2400" dirty="0">
                <a:latin typeface="Century Gothic" panose="020B0502020202020204" pitchFamily="34" charset="0"/>
              </a:rPr>
              <a:t> que </a:t>
            </a:r>
            <a:r>
              <a:rPr lang="en-US" sz="2400" dirty="0" err="1">
                <a:latin typeface="Century Gothic" panose="020B0502020202020204" pitchFamily="34" charset="0"/>
              </a:rPr>
              <a:t>en</a:t>
            </a:r>
            <a:r>
              <a:rPr lang="en-US" sz="2400" dirty="0">
                <a:latin typeface="Century Gothic" panose="020B0502020202020204" pitchFamily="34" charset="0"/>
              </a:rPr>
              <a:t> Austin, el 100% de </a:t>
            </a:r>
            <a:r>
              <a:rPr lang="en-US" sz="2400" dirty="0" err="1">
                <a:latin typeface="Century Gothic" panose="020B0502020202020204" pitchFamily="34" charset="0"/>
              </a:rPr>
              <a:t>tu</a:t>
            </a:r>
            <a:r>
              <a:rPr lang="en-US" sz="2400" dirty="0">
                <a:latin typeface="Century Gothic" panose="020B0502020202020204" pitchFamily="34" charset="0"/>
              </a:rPr>
              <a:t> </a:t>
            </a:r>
            <a:r>
              <a:rPr lang="en-US" sz="2400" dirty="0" err="1">
                <a:latin typeface="Century Gothic" panose="020B0502020202020204" pitchFamily="34" charset="0"/>
              </a:rPr>
              <a:t>agua</a:t>
            </a:r>
            <a:r>
              <a:rPr lang="en-US" sz="2400" dirty="0">
                <a:latin typeface="Century Gothic" panose="020B0502020202020204" pitchFamily="34" charset="0"/>
              </a:rPr>
              <a:t> </a:t>
            </a:r>
            <a:r>
              <a:rPr lang="en-US" sz="2400" dirty="0" err="1">
                <a:latin typeface="Century Gothic" panose="020B0502020202020204" pitchFamily="34" charset="0"/>
              </a:rPr>
              <a:t>viene</a:t>
            </a:r>
            <a:r>
              <a:rPr lang="en-US" sz="2400" dirty="0">
                <a:latin typeface="Century Gothic" panose="020B0502020202020204" pitchFamily="34" charset="0"/>
              </a:rPr>
              <a:t> del Río Colorado de Texas? ¡Es </a:t>
            </a:r>
            <a:r>
              <a:rPr lang="en-US" sz="2400" dirty="0" err="1">
                <a:latin typeface="Century Gothic" panose="020B0502020202020204" pitchFamily="34" charset="0"/>
              </a:rPr>
              <a:t>Cierto</a:t>
            </a:r>
            <a:r>
              <a:rPr lang="en-US" sz="2400" dirty="0">
                <a:latin typeface="Century Gothic" panose="020B0502020202020204" pitchFamily="34" charset="0"/>
              </a:rPr>
              <a:t>! ¡</a:t>
            </a:r>
            <a:r>
              <a:rPr lang="en-US" sz="2400" dirty="0" err="1">
                <a:latin typeface="Century Gothic" panose="020B0502020202020204" pitchFamily="34" charset="0"/>
              </a:rPr>
              <a:t>Cada</a:t>
            </a:r>
            <a:r>
              <a:rPr lang="en-US" sz="2400" dirty="0">
                <a:latin typeface="Century Gothic" panose="020B0502020202020204" pitchFamily="34" charset="0"/>
              </a:rPr>
              <a:t> </a:t>
            </a:r>
            <a:r>
              <a:rPr lang="en-US" sz="2400" dirty="0" err="1">
                <a:latin typeface="Century Gothic" panose="020B0502020202020204" pitchFamily="34" charset="0"/>
              </a:rPr>
              <a:t>vez</a:t>
            </a:r>
            <a:r>
              <a:rPr lang="en-US" sz="2400" dirty="0">
                <a:latin typeface="Century Gothic" panose="020B0502020202020204" pitchFamily="34" charset="0"/>
              </a:rPr>
              <a:t> que </a:t>
            </a:r>
            <a:r>
              <a:rPr lang="en-US" sz="2400" dirty="0" err="1">
                <a:latin typeface="Century Gothic" panose="020B0502020202020204" pitchFamily="34" charset="0"/>
              </a:rPr>
              <a:t>abres</a:t>
            </a:r>
            <a:r>
              <a:rPr lang="en-US" sz="2400" dirty="0">
                <a:latin typeface="Century Gothic" panose="020B0502020202020204" pitchFamily="34" charset="0"/>
              </a:rPr>
              <a:t> el </a:t>
            </a:r>
            <a:r>
              <a:rPr lang="en-US" sz="2400" dirty="0" err="1">
                <a:latin typeface="Century Gothic" panose="020B0502020202020204" pitchFamily="34" charset="0"/>
              </a:rPr>
              <a:t>grifo</a:t>
            </a:r>
            <a:r>
              <a:rPr lang="en-US" sz="2400" dirty="0">
                <a:latin typeface="Century Gothic" panose="020B0502020202020204" pitchFamily="34" charset="0"/>
              </a:rPr>
              <a:t>, </a:t>
            </a:r>
            <a:r>
              <a:rPr lang="en-US" sz="2400" dirty="0" err="1">
                <a:latin typeface="Century Gothic" panose="020B0502020202020204" pitchFamily="34" charset="0"/>
              </a:rPr>
              <a:t>tomas</a:t>
            </a:r>
            <a:r>
              <a:rPr lang="en-US" sz="2400" dirty="0">
                <a:latin typeface="Century Gothic" panose="020B0502020202020204" pitchFamily="34" charset="0"/>
              </a:rPr>
              <a:t> una </a:t>
            </a:r>
            <a:r>
              <a:rPr lang="en-US" sz="2400" dirty="0" err="1">
                <a:latin typeface="Century Gothic" panose="020B0502020202020204" pitchFamily="34" charset="0"/>
              </a:rPr>
              <a:t>ducha</a:t>
            </a:r>
            <a:r>
              <a:rPr lang="en-US" sz="2400" dirty="0">
                <a:latin typeface="Century Gothic" panose="020B0502020202020204" pitchFamily="34" charset="0"/>
              </a:rPr>
              <a:t> o </a:t>
            </a:r>
            <a:r>
              <a:rPr lang="en-US" sz="2400" dirty="0" err="1">
                <a:latin typeface="Century Gothic" panose="020B0502020202020204" pitchFamily="34" charset="0"/>
              </a:rPr>
              <a:t>jalas</a:t>
            </a:r>
            <a:r>
              <a:rPr lang="en-US" sz="2400">
                <a:latin typeface="Century Gothic" panose="020B0502020202020204" pitchFamily="34" charset="0"/>
              </a:rPr>
              <a:t> al </a:t>
            </a:r>
            <a:r>
              <a:rPr lang="en-US" sz="2400" dirty="0" err="1">
                <a:latin typeface="Century Gothic" panose="020B0502020202020204" pitchFamily="34" charset="0"/>
              </a:rPr>
              <a:t>inodoro</a:t>
            </a:r>
            <a:r>
              <a:rPr lang="en-US" sz="2400" dirty="0">
                <a:latin typeface="Century Gothic" panose="020B0502020202020204" pitchFamily="34" charset="0"/>
              </a:rPr>
              <a:t>, </a:t>
            </a:r>
            <a:r>
              <a:rPr lang="en-US" sz="2800" dirty="0">
                <a:latin typeface="Century Gothic" panose="020B0502020202020204" pitchFamily="34" charset="0"/>
              </a:rPr>
              <a:t>¡</a:t>
            </a:r>
            <a:r>
              <a:rPr lang="en-US" sz="2400" dirty="0" err="1">
                <a:latin typeface="Century Gothic" panose="020B0502020202020204" pitchFamily="34" charset="0"/>
              </a:rPr>
              <a:t>esa</a:t>
            </a:r>
            <a:r>
              <a:rPr lang="en-US" sz="2400" dirty="0">
                <a:latin typeface="Century Gothic" panose="020B0502020202020204" pitchFamily="34" charset="0"/>
              </a:rPr>
              <a:t> </a:t>
            </a:r>
            <a:r>
              <a:rPr lang="en-US" sz="2400" dirty="0" err="1">
                <a:latin typeface="Century Gothic" panose="020B0502020202020204" pitchFamily="34" charset="0"/>
              </a:rPr>
              <a:t>agua</a:t>
            </a:r>
            <a:r>
              <a:rPr lang="en-US" sz="2400" dirty="0">
                <a:latin typeface="Century Gothic" panose="020B0502020202020204" pitchFamily="34" charset="0"/>
              </a:rPr>
              <a:t> </a:t>
            </a:r>
            <a:r>
              <a:rPr lang="en-US" sz="2400" dirty="0" err="1">
                <a:latin typeface="Century Gothic" panose="020B0502020202020204" pitchFamily="34" charset="0"/>
              </a:rPr>
              <a:t>fue</a:t>
            </a:r>
            <a:r>
              <a:rPr lang="en-US" sz="2400" dirty="0">
                <a:latin typeface="Century Gothic" panose="020B0502020202020204" pitchFamily="34" charset="0"/>
              </a:rPr>
              <a:t> </a:t>
            </a:r>
            <a:r>
              <a:rPr lang="en-US" sz="2400" dirty="0" err="1">
                <a:latin typeface="Century Gothic" panose="020B0502020202020204" pitchFamily="34" charset="0"/>
              </a:rPr>
              <a:t>bombeada</a:t>
            </a:r>
            <a:r>
              <a:rPr lang="en-US" sz="2400" dirty="0">
                <a:latin typeface="Century Gothic" panose="020B0502020202020204" pitchFamily="34" charset="0"/>
              </a:rPr>
              <a:t> </a:t>
            </a:r>
            <a:r>
              <a:rPr lang="en-US" sz="2400" dirty="0" err="1">
                <a:latin typeface="Century Gothic" panose="020B0502020202020204" pitchFamily="34" charset="0"/>
              </a:rPr>
              <a:t>originalmente</a:t>
            </a:r>
            <a:r>
              <a:rPr lang="en-US" sz="2400" dirty="0">
                <a:latin typeface="Century Gothic" panose="020B0502020202020204" pitchFamily="34" charset="0"/>
              </a:rPr>
              <a:t> del Río Colorado de Texas!</a:t>
            </a:r>
          </a:p>
          <a:p>
            <a:pPr marL="0" indent="0">
              <a:lnSpc>
                <a:spcPct val="110000"/>
              </a:lnSpc>
              <a:buNone/>
            </a:pPr>
            <a:endParaRPr lang="en-US" sz="2400" dirty="0">
              <a:latin typeface="Century Gothic" panose="020B0502020202020204" pitchFamily="34" charset="0"/>
            </a:endParaRPr>
          </a:p>
          <a:p>
            <a:pPr marL="342900" lvl="0">
              <a:lnSpc>
                <a:spcPct val="90000"/>
              </a:lnSpc>
              <a:spcBef>
                <a:spcPts val="444"/>
              </a:spcBef>
              <a:buSzPts val="2220"/>
            </a:pPr>
            <a:r>
              <a:rPr lang="en-US" sz="2400" u="sng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Ve este video</a:t>
            </a:r>
            <a:r>
              <a:rPr lang="en-US" sz="2400" dirty="0">
                <a:latin typeface="Century Gothic" panose="020B0502020202020204" pitchFamily="34" charset="0"/>
              </a:rPr>
              <a:t> para </a:t>
            </a:r>
            <a:r>
              <a:rPr lang="en-US" sz="2400" dirty="0" err="1">
                <a:latin typeface="Century Gothic" panose="020B0502020202020204" pitchFamily="34" charset="0"/>
              </a:rPr>
              <a:t>aprender</a:t>
            </a:r>
            <a:r>
              <a:rPr lang="en-US" sz="2400" dirty="0">
                <a:latin typeface="Century Gothic" panose="020B0502020202020204" pitchFamily="34" charset="0"/>
              </a:rPr>
              <a:t> </a:t>
            </a:r>
            <a:r>
              <a:rPr lang="en-US" sz="2400" dirty="0" err="1">
                <a:latin typeface="Century Gothic" panose="020B0502020202020204" pitchFamily="34" charset="0"/>
              </a:rPr>
              <a:t>más</a:t>
            </a:r>
            <a:r>
              <a:rPr lang="en-US" sz="2400" dirty="0">
                <a:latin typeface="Century Gothic" panose="020B0502020202020204" pitchFamily="34" charset="0"/>
              </a:rPr>
              <a:t> </a:t>
            </a:r>
            <a:r>
              <a:rPr lang="en-US" sz="2400" dirty="0" err="1">
                <a:latin typeface="Century Gothic" panose="020B0502020202020204" pitchFamily="34" charset="0"/>
              </a:rPr>
              <a:t>sobre</a:t>
            </a:r>
            <a:r>
              <a:rPr lang="en-US" sz="2400" dirty="0">
                <a:latin typeface="Century Gothic" panose="020B0502020202020204" pitchFamily="34" charset="0"/>
              </a:rPr>
              <a:t> el </a:t>
            </a:r>
            <a:r>
              <a:rPr lang="en-US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Río Colorado</a:t>
            </a:r>
            <a:r>
              <a:rPr lang="en-US" sz="2400" dirty="0">
                <a:latin typeface="Century Gothic" panose="020B0502020202020204" pitchFamily="34" charset="0"/>
              </a:rPr>
              <a:t>, </a:t>
            </a:r>
            <a:r>
              <a:rPr lang="en-US" sz="2400" dirty="0" err="1">
                <a:latin typeface="Century Gothic" panose="020B0502020202020204" pitchFamily="34" charset="0"/>
              </a:rPr>
              <a:t>cómo</a:t>
            </a:r>
            <a:r>
              <a:rPr lang="en-US" sz="2400" dirty="0">
                <a:latin typeface="Century Gothic" panose="020B0502020202020204" pitchFamily="34" charset="0"/>
              </a:rPr>
              <a:t> lo </a:t>
            </a:r>
            <a:r>
              <a:rPr lang="en-US" sz="2400" dirty="0" err="1">
                <a:latin typeface="Century Gothic" panose="020B0502020202020204" pitchFamily="34" charset="0"/>
              </a:rPr>
              <a:t>manejamos</a:t>
            </a:r>
            <a:r>
              <a:rPr lang="en-US" sz="2400" dirty="0">
                <a:latin typeface="Century Gothic" panose="020B0502020202020204" pitchFamily="34" charset="0"/>
              </a:rPr>
              <a:t>, y lo </a:t>
            </a:r>
            <a:r>
              <a:rPr lang="en-US" sz="2400" dirty="0" err="1">
                <a:latin typeface="Century Gothic" panose="020B0502020202020204" pitchFamily="34" charset="0"/>
              </a:rPr>
              <a:t>importante</a:t>
            </a:r>
            <a:r>
              <a:rPr lang="en-US" sz="2400" dirty="0">
                <a:latin typeface="Century Gothic" panose="020B0502020202020204" pitchFamily="34" charset="0"/>
              </a:rPr>
              <a:t> que es </a:t>
            </a:r>
            <a:r>
              <a:rPr lang="en-US" sz="2400" dirty="0" err="1">
                <a:latin typeface="Century Gothic" panose="020B0502020202020204" pitchFamily="34" charset="0"/>
              </a:rPr>
              <a:t>su</a:t>
            </a:r>
            <a:r>
              <a:rPr lang="en-US" sz="2400" dirty="0">
                <a:latin typeface="Century Gothic" panose="020B0502020202020204" pitchFamily="34" charset="0"/>
              </a:rPr>
              <a:t> </a:t>
            </a:r>
            <a:r>
              <a:rPr lang="en-US" sz="2400" dirty="0" err="1">
                <a:latin typeface="Century Gothic" panose="020B0502020202020204" pitchFamily="34" charset="0"/>
              </a:rPr>
              <a:t>agua</a:t>
            </a:r>
            <a:r>
              <a:rPr lang="en-US" sz="2400" dirty="0">
                <a:latin typeface="Century Gothic" panose="020B0502020202020204" pitchFamily="34" charset="0"/>
              </a:rPr>
              <a:t> para </a:t>
            </a:r>
            <a:r>
              <a:rPr lang="en-US" sz="2400" dirty="0" err="1">
                <a:latin typeface="Century Gothic" panose="020B0502020202020204" pitchFamily="34" charset="0"/>
              </a:rPr>
              <a:t>comunidades</a:t>
            </a:r>
            <a:r>
              <a:rPr lang="en-US" sz="2400" dirty="0">
                <a:latin typeface="Century Gothic" panose="020B0502020202020204" pitchFamily="34" charset="0"/>
              </a:rPr>
              <a:t> </a:t>
            </a:r>
            <a:r>
              <a:rPr lang="en-US" sz="2400" dirty="0" err="1">
                <a:latin typeface="Century Gothic" panose="020B0502020202020204" pitchFamily="34" charset="0"/>
              </a:rPr>
              <a:t>como</a:t>
            </a:r>
            <a:r>
              <a:rPr lang="en-US" sz="2400" dirty="0">
                <a:latin typeface="Century Gothic" panose="020B0502020202020204" pitchFamily="34" charset="0"/>
              </a:rPr>
              <a:t> Austin.  </a:t>
            </a:r>
          </a:p>
          <a:p>
            <a:pPr marL="342900" lvl="0">
              <a:lnSpc>
                <a:spcPct val="90000"/>
              </a:lnSpc>
              <a:spcBef>
                <a:spcPts val="444"/>
              </a:spcBef>
              <a:buSzPts val="2220"/>
            </a:pPr>
            <a:r>
              <a:rPr lang="en-US" sz="2400" dirty="0">
                <a:latin typeface="Century Gothic" panose="020B0502020202020204" pitchFamily="34" charset="0"/>
              </a:rPr>
              <a:t>¡</a:t>
            </a:r>
            <a:r>
              <a:rPr lang="en-US" sz="2400" u="sng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Usa esta lista de vocabulario</a:t>
            </a:r>
            <a:r>
              <a:rPr lang="en-US" sz="2400" dirty="0">
                <a:latin typeface="Century Gothic" panose="020B0502020202020204" pitchFamily="34" charset="0"/>
              </a:rPr>
              <a:t> a </a:t>
            </a:r>
            <a:r>
              <a:rPr lang="en-US" sz="2400" dirty="0" err="1">
                <a:latin typeface="Century Gothic" panose="020B0502020202020204" pitchFamily="34" charset="0"/>
              </a:rPr>
              <a:t>medida</a:t>
            </a:r>
            <a:r>
              <a:rPr lang="en-US" sz="2400" dirty="0">
                <a:latin typeface="Century Gothic" panose="020B0502020202020204" pitchFamily="34" charset="0"/>
              </a:rPr>
              <a:t> que </a:t>
            </a:r>
            <a:r>
              <a:rPr lang="en-US" sz="2400" dirty="0" err="1">
                <a:latin typeface="Century Gothic" panose="020B0502020202020204" pitchFamily="34" charset="0"/>
              </a:rPr>
              <a:t>avanzas</a:t>
            </a:r>
            <a:r>
              <a:rPr lang="en-US" sz="2400" dirty="0">
                <a:latin typeface="Century Gothic" panose="020B0502020202020204" pitchFamily="34" charset="0"/>
              </a:rPr>
              <a:t>, y </a:t>
            </a:r>
            <a:r>
              <a:rPr lang="en-US" sz="2400" dirty="0" err="1">
                <a:latin typeface="Century Gothic" panose="020B0502020202020204" pitchFamily="34" charset="0"/>
              </a:rPr>
              <a:t>marca</a:t>
            </a:r>
            <a:r>
              <a:rPr lang="en-US" sz="2400" dirty="0">
                <a:latin typeface="Century Gothic" panose="020B0502020202020204" pitchFamily="34" charset="0"/>
              </a:rPr>
              <a:t> las </a:t>
            </a:r>
            <a:r>
              <a:rPr lang="en-US" sz="2400" dirty="0" err="1">
                <a:latin typeface="Century Gothic" panose="020B0502020202020204" pitchFamily="34" charset="0"/>
              </a:rPr>
              <a:t>nuevas</a:t>
            </a:r>
            <a:r>
              <a:rPr lang="en-US" sz="2400" dirty="0">
                <a:latin typeface="Century Gothic" panose="020B0502020202020204" pitchFamily="34" charset="0"/>
              </a:rPr>
              <a:t> palabras que </a:t>
            </a:r>
            <a:r>
              <a:rPr lang="en-US" sz="2400" dirty="0" err="1">
                <a:latin typeface="Century Gothic" panose="020B0502020202020204" pitchFamily="34" charset="0"/>
              </a:rPr>
              <a:t>aprendas</a:t>
            </a:r>
            <a:r>
              <a:rPr lang="en-US" sz="2400" dirty="0">
                <a:latin typeface="Century Gothic" panose="020B0502020202020204" pitchFamily="34" charset="0"/>
              </a:rPr>
              <a:t>! </a:t>
            </a:r>
          </a:p>
        </p:txBody>
      </p:sp>
      <p:pic>
        <p:nvPicPr>
          <p:cNvPr id="9" name="Graphic 8" descr="Water">
            <a:extLst>
              <a:ext uri="{FF2B5EF4-FFF2-40B4-BE49-F238E27FC236}">
                <a16:creationId xmlns:a16="http://schemas.microsoft.com/office/drawing/2014/main" id="{D73B3F2B-22CA-9943-9DAA-A5BEC89AE37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3157" y="2285327"/>
            <a:ext cx="379842" cy="379842"/>
          </a:xfrm>
          <a:prstGeom prst="rect">
            <a:avLst/>
          </a:prstGeom>
        </p:spPr>
      </p:pic>
      <p:pic>
        <p:nvPicPr>
          <p:cNvPr id="10" name="Graphic 9" descr="Water">
            <a:extLst>
              <a:ext uri="{FF2B5EF4-FFF2-40B4-BE49-F238E27FC236}">
                <a16:creationId xmlns:a16="http://schemas.microsoft.com/office/drawing/2014/main" id="{0A7017FE-45BB-E04F-BC2F-52A00BBA216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3157" y="4172020"/>
            <a:ext cx="379842" cy="379842"/>
          </a:xfrm>
          <a:prstGeom prst="rect">
            <a:avLst/>
          </a:prstGeom>
        </p:spPr>
      </p:pic>
      <p:pic>
        <p:nvPicPr>
          <p:cNvPr id="11" name="Graphic 10" descr="Water">
            <a:extLst>
              <a:ext uri="{FF2B5EF4-FFF2-40B4-BE49-F238E27FC236}">
                <a16:creationId xmlns:a16="http://schemas.microsoft.com/office/drawing/2014/main" id="{08249582-4F55-1A46-83A2-8ABDCDD12EB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59710" y="5199885"/>
            <a:ext cx="379842" cy="379842"/>
          </a:xfrm>
          <a:prstGeom prst="rect">
            <a:avLst/>
          </a:prstGeom>
        </p:spPr>
      </p:pic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9CDF9DB-396D-AD4A-9326-5D1CAB8FC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5EB2C-CC04-459D-9213-13F12BEF184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17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F71FB970-482D-4942-87CB-B6EFC48453B8}"/>
              </a:ext>
            </a:extLst>
          </p:cNvPr>
          <p:cNvSpPr txBox="1"/>
          <p:nvPr/>
        </p:nvSpPr>
        <p:spPr>
          <a:xfrm>
            <a:off x="984815" y="5859702"/>
            <a:ext cx="10215563" cy="8617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2000" b="1" dirty="0">
                <a:solidFill>
                  <a:srgbClr val="002060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El Banco de Palabras</a:t>
            </a:r>
            <a:endParaRPr lang="en-US" sz="2000" b="1" dirty="0">
              <a:solidFill>
                <a:srgbClr val="002060"/>
              </a:solidFill>
              <a:latin typeface="Century Gothic" panose="020B0502020202020204" pitchFamily="34" charset="0"/>
              <a:ea typeface="Calibri"/>
            </a:endParaRPr>
          </a:p>
          <a:p>
            <a:endParaRPr lang="en-US" sz="1200" b="1" dirty="0">
              <a:latin typeface="Century Gothic" panose="020B0502020202020204" pitchFamily="34" charset="0"/>
            </a:endParaRPr>
          </a:p>
          <a:p>
            <a:pPr algn="ctr"/>
            <a:r>
              <a:rPr lang="en-US" sz="1800" dirty="0" err="1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lagos</a:t>
            </a:r>
            <a:r>
              <a:rPr lang="en-US" sz="1800" dirty="0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     </a:t>
            </a:r>
            <a:r>
              <a:rPr lang="en-US" sz="1800" dirty="0" err="1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Compuertas</a:t>
            </a:r>
            <a:r>
              <a:rPr lang="en-US" sz="1800" dirty="0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     </a:t>
            </a:r>
            <a:r>
              <a:rPr lang="en-US" sz="1800" dirty="0" err="1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inundación</a:t>
            </a:r>
            <a:r>
              <a:rPr lang="en-US" sz="1800" dirty="0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    </a:t>
            </a:r>
            <a:r>
              <a:rPr lang="en-US" sz="1800" dirty="0" err="1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presas</a:t>
            </a:r>
            <a:r>
              <a:rPr lang="en-US" sz="1800" dirty="0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    Colorado    </a:t>
            </a:r>
            <a:r>
              <a:rPr lang="en-US" sz="1800" dirty="0" err="1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sequía</a:t>
            </a:r>
            <a:r>
              <a:rPr lang="en-US" sz="1800" dirty="0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   </a:t>
            </a:r>
            <a:r>
              <a:rPr lang="en-US" sz="1800" dirty="0" err="1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Hidroelectricidad</a:t>
            </a:r>
            <a:r>
              <a:rPr lang="en-US" sz="1800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D2CF88-A341-144B-B074-7266BF878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Graphic 8" descr="Water">
            <a:extLst>
              <a:ext uri="{FF2B5EF4-FFF2-40B4-BE49-F238E27FC236}">
                <a16:creationId xmlns:a16="http://schemas.microsoft.com/office/drawing/2014/main" id="{D73B3F2B-22CA-9943-9DAA-A5BEC89AE3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29262" y="5939433"/>
            <a:ext cx="323218" cy="3232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FB23CF1-3E25-A947-9273-E48ED7E4BFCD}"/>
              </a:ext>
            </a:extLst>
          </p:cNvPr>
          <p:cNvSpPr txBox="1"/>
          <p:nvPr/>
        </p:nvSpPr>
        <p:spPr>
          <a:xfrm>
            <a:off x="1979464" y="1598077"/>
            <a:ext cx="82262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¡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Vamos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a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repasar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lo que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aprendimos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en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el video!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Rellene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los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espacios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con las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respuestas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del banco de palabras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abajo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. 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2AC61C9-CBD5-2D43-A716-11C0A84E09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6457" y="2432522"/>
            <a:ext cx="8361371" cy="3294807"/>
          </a:xfrm>
        </p:spPr>
        <p:txBody>
          <a:bodyPr>
            <a:normAutofit fontScale="85000" lnSpcReduction="10000"/>
          </a:bodyPr>
          <a:lstStyle/>
          <a:p>
            <a:pPr marL="514350" lvl="0" indent="-514350">
              <a:lnSpc>
                <a:spcPct val="170000"/>
              </a:lnSpc>
              <a:spcBef>
                <a:spcPts val="0"/>
              </a:spcBef>
              <a:buFont typeface="Calibri"/>
              <a:buAutoNum type="arabicPeriod"/>
            </a:pPr>
            <a:r>
              <a:rPr lang="en-US" sz="1800" dirty="0">
                <a:latin typeface="Century Gothic" panose="020B0502020202020204" pitchFamily="34" charset="0"/>
              </a:rPr>
              <a:t>El Río ________ es el </a:t>
            </a:r>
            <a:r>
              <a:rPr lang="en-US" sz="1800" dirty="0" err="1">
                <a:latin typeface="Century Gothic" panose="020B0502020202020204" pitchFamily="34" charset="0"/>
              </a:rPr>
              <a:t>río</a:t>
            </a:r>
            <a:r>
              <a:rPr lang="en-US" sz="1800" dirty="0">
                <a:latin typeface="Century Gothic" panose="020B0502020202020204" pitchFamily="34" charset="0"/>
              </a:rPr>
              <a:t> </a:t>
            </a:r>
            <a:r>
              <a:rPr lang="en-US" sz="1800" dirty="0" err="1">
                <a:latin typeface="Century Gothic" panose="020B0502020202020204" pitchFamily="34" charset="0"/>
              </a:rPr>
              <a:t>más</a:t>
            </a:r>
            <a:r>
              <a:rPr lang="en-US" sz="1800" dirty="0">
                <a:latin typeface="Century Gothic" panose="020B0502020202020204" pitchFamily="34" charset="0"/>
              </a:rPr>
              <a:t> largo de Texas. </a:t>
            </a:r>
          </a:p>
          <a:p>
            <a:pPr marL="514350" lvl="0" indent="-514350">
              <a:lnSpc>
                <a:spcPct val="170000"/>
              </a:lnSpc>
              <a:buFont typeface="Calibri"/>
              <a:buAutoNum type="arabicPeriod"/>
            </a:pPr>
            <a:r>
              <a:rPr lang="en-US" sz="1800" dirty="0">
                <a:latin typeface="Century Gothic" panose="020B0502020202020204" pitchFamily="34" charset="0"/>
              </a:rPr>
              <a:t>A </a:t>
            </a:r>
            <a:r>
              <a:rPr lang="en-US" sz="1800" dirty="0" err="1">
                <a:latin typeface="Century Gothic" panose="020B0502020202020204" pitchFamily="34" charset="0"/>
              </a:rPr>
              <a:t>veces</a:t>
            </a:r>
            <a:r>
              <a:rPr lang="en-US" sz="1800" dirty="0">
                <a:latin typeface="Century Gothic" panose="020B0502020202020204" pitchFamily="34" charset="0"/>
              </a:rPr>
              <a:t> las </a:t>
            </a:r>
            <a:r>
              <a:rPr lang="en-US" sz="1800" dirty="0" err="1">
                <a:latin typeface="Century Gothic" panose="020B0502020202020204" pitchFamily="34" charset="0"/>
              </a:rPr>
              <a:t>fuertes</a:t>
            </a:r>
            <a:r>
              <a:rPr lang="en-US" sz="1800" dirty="0">
                <a:latin typeface="Century Gothic" panose="020B0502020202020204" pitchFamily="34" charset="0"/>
              </a:rPr>
              <a:t> </a:t>
            </a:r>
            <a:r>
              <a:rPr lang="en-US" sz="1800" dirty="0" err="1">
                <a:latin typeface="Century Gothic" panose="020B0502020202020204" pitchFamily="34" charset="0"/>
              </a:rPr>
              <a:t>lluvias</a:t>
            </a:r>
            <a:r>
              <a:rPr lang="en-US" sz="1800" dirty="0">
                <a:latin typeface="Century Gothic" panose="020B0502020202020204" pitchFamily="34" charset="0"/>
              </a:rPr>
              <a:t> </a:t>
            </a:r>
            <a:r>
              <a:rPr lang="en-US" sz="1800" dirty="0" err="1">
                <a:latin typeface="Century Gothic" panose="020B0502020202020204" pitchFamily="34" charset="0"/>
              </a:rPr>
              <a:t>causan</a:t>
            </a:r>
            <a:r>
              <a:rPr lang="en-US" sz="1800" dirty="0">
                <a:latin typeface="Century Gothic" panose="020B0502020202020204" pitchFamily="34" charset="0"/>
              </a:rPr>
              <a:t> una ________, o </a:t>
            </a:r>
            <a:r>
              <a:rPr lang="en-US" sz="1800" dirty="0" err="1">
                <a:latin typeface="Century Gothic" panose="020B0502020202020204" pitchFamily="34" charset="0"/>
              </a:rPr>
              <a:t>experientamos</a:t>
            </a:r>
            <a:r>
              <a:rPr lang="en-US" sz="1800" dirty="0">
                <a:latin typeface="Century Gothic" panose="020B0502020202020204" pitchFamily="34" charset="0"/>
              </a:rPr>
              <a:t> una _______, un </a:t>
            </a:r>
            <a:r>
              <a:rPr lang="en-US" sz="1800" dirty="0" err="1">
                <a:latin typeface="Century Gothic" panose="020B0502020202020204" pitchFamily="34" charset="0"/>
              </a:rPr>
              <a:t>período</a:t>
            </a:r>
            <a:r>
              <a:rPr lang="en-US" sz="1800" dirty="0">
                <a:latin typeface="Century Gothic" panose="020B0502020202020204" pitchFamily="34" charset="0"/>
              </a:rPr>
              <a:t> con </a:t>
            </a:r>
            <a:r>
              <a:rPr lang="en-US" sz="1800" dirty="0" err="1">
                <a:latin typeface="Century Gothic" panose="020B0502020202020204" pitchFamily="34" charset="0"/>
              </a:rPr>
              <a:t>muy</a:t>
            </a:r>
            <a:r>
              <a:rPr lang="en-US" sz="1800" dirty="0">
                <a:latin typeface="Century Gothic" panose="020B0502020202020204" pitchFamily="34" charset="0"/>
              </a:rPr>
              <a:t> </a:t>
            </a:r>
            <a:r>
              <a:rPr lang="en-US" sz="1800" dirty="0" err="1">
                <a:latin typeface="Century Gothic" panose="020B0502020202020204" pitchFamily="34" charset="0"/>
              </a:rPr>
              <a:t>poca</a:t>
            </a:r>
            <a:r>
              <a:rPr lang="en-US" sz="1800" dirty="0">
                <a:latin typeface="Century Gothic" panose="020B0502020202020204" pitchFamily="34" charset="0"/>
              </a:rPr>
              <a:t> </a:t>
            </a:r>
            <a:r>
              <a:rPr lang="en-US" sz="1800" dirty="0" err="1">
                <a:latin typeface="Century Gothic" panose="020B0502020202020204" pitchFamily="34" charset="0"/>
              </a:rPr>
              <a:t>lluvia</a:t>
            </a:r>
            <a:r>
              <a:rPr lang="en-US" sz="1800" dirty="0">
                <a:latin typeface="Century Gothic" panose="020B0502020202020204" pitchFamily="34" charset="0"/>
              </a:rPr>
              <a:t>. </a:t>
            </a:r>
          </a:p>
          <a:p>
            <a:pPr marL="514350" lvl="0" indent="-514350">
              <a:lnSpc>
                <a:spcPct val="170000"/>
              </a:lnSpc>
              <a:buFont typeface="Calibri"/>
              <a:buAutoNum type="arabicPeriod"/>
            </a:pPr>
            <a:r>
              <a:rPr lang="en-US" sz="1800" dirty="0">
                <a:latin typeface="Century Gothic" panose="020B0502020202020204" pitchFamily="34" charset="0"/>
              </a:rPr>
              <a:t>Los Tejanos </a:t>
            </a:r>
            <a:r>
              <a:rPr lang="en-US" sz="1800" dirty="0" err="1">
                <a:latin typeface="Century Gothic" panose="020B0502020202020204" pitchFamily="34" charset="0"/>
              </a:rPr>
              <a:t>necesitaban</a:t>
            </a:r>
            <a:r>
              <a:rPr lang="en-US" sz="1800" dirty="0">
                <a:latin typeface="Century Gothic" panose="020B0502020202020204" pitchFamily="34" charset="0"/>
              </a:rPr>
              <a:t> que el </a:t>
            </a:r>
            <a:r>
              <a:rPr lang="en-US" sz="1800" dirty="0" err="1">
                <a:latin typeface="Century Gothic" panose="020B0502020202020204" pitchFamily="34" charset="0"/>
              </a:rPr>
              <a:t>río</a:t>
            </a:r>
            <a:r>
              <a:rPr lang="en-US" sz="1800" dirty="0">
                <a:latin typeface="Century Gothic" panose="020B0502020202020204" pitchFamily="34" charset="0"/>
              </a:rPr>
              <a:t> </a:t>
            </a:r>
            <a:r>
              <a:rPr lang="en-US" sz="1800" dirty="0" err="1">
                <a:latin typeface="Century Gothic" panose="020B0502020202020204" pitchFamily="34" charset="0"/>
              </a:rPr>
              <a:t>fuera</a:t>
            </a:r>
            <a:r>
              <a:rPr lang="en-US" sz="1800" dirty="0">
                <a:latin typeface="Century Gothic" panose="020B0502020202020204" pitchFamily="34" charset="0"/>
              </a:rPr>
              <a:t> </a:t>
            </a:r>
            <a:r>
              <a:rPr lang="en-US" sz="1800" dirty="0" err="1">
                <a:latin typeface="Century Gothic" panose="020B0502020202020204" pitchFamily="34" charset="0"/>
              </a:rPr>
              <a:t>más</a:t>
            </a:r>
            <a:r>
              <a:rPr lang="en-US" sz="1800" dirty="0">
                <a:latin typeface="Century Gothic" panose="020B0502020202020204" pitchFamily="34" charset="0"/>
              </a:rPr>
              <a:t> </a:t>
            </a:r>
            <a:r>
              <a:rPr lang="en-US" sz="1800" dirty="0" err="1">
                <a:latin typeface="Century Gothic" panose="020B0502020202020204" pitchFamily="34" charset="0"/>
              </a:rPr>
              <a:t>confiable</a:t>
            </a:r>
            <a:r>
              <a:rPr lang="en-US" sz="1800" dirty="0">
                <a:latin typeface="Century Gothic" panose="020B0502020202020204" pitchFamily="34" charset="0"/>
              </a:rPr>
              <a:t>, </a:t>
            </a:r>
            <a:r>
              <a:rPr lang="en-US" sz="1800" dirty="0" err="1">
                <a:latin typeface="Century Gothic" panose="020B0502020202020204" pitchFamily="34" charset="0"/>
              </a:rPr>
              <a:t>entonces</a:t>
            </a:r>
            <a:r>
              <a:rPr lang="en-US" sz="1800" dirty="0">
                <a:latin typeface="Century Gothic" panose="020B0502020202020204" pitchFamily="34" charset="0"/>
              </a:rPr>
              <a:t> </a:t>
            </a:r>
            <a:r>
              <a:rPr lang="en-US" sz="1800" dirty="0" err="1">
                <a:latin typeface="Century Gothic" panose="020B0502020202020204" pitchFamily="34" charset="0"/>
              </a:rPr>
              <a:t>en</a:t>
            </a:r>
            <a:r>
              <a:rPr lang="en-US" sz="1800" dirty="0">
                <a:latin typeface="Century Gothic" panose="020B0502020202020204" pitchFamily="34" charset="0"/>
              </a:rPr>
              <a:t> la </a:t>
            </a:r>
            <a:r>
              <a:rPr lang="en-US" sz="1800" dirty="0" err="1">
                <a:latin typeface="Century Gothic" panose="020B0502020202020204" pitchFamily="34" charset="0"/>
              </a:rPr>
              <a:t>década</a:t>
            </a:r>
            <a:r>
              <a:rPr lang="en-US" sz="1800" dirty="0">
                <a:latin typeface="Century Gothic" panose="020B0502020202020204" pitchFamily="34" charset="0"/>
              </a:rPr>
              <a:t> de 1930 LCRA </a:t>
            </a:r>
            <a:r>
              <a:rPr lang="en-US" sz="1800" dirty="0" err="1">
                <a:latin typeface="Century Gothic" panose="020B0502020202020204" pitchFamily="34" charset="0"/>
              </a:rPr>
              <a:t>comenzó</a:t>
            </a:r>
            <a:r>
              <a:rPr lang="en-US" sz="1800" dirty="0">
                <a:latin typeface="Century Gothic" panose="020B0502020202020204" pitchFamily="34" charset="0"/>
              </a:rPr>
              <a:t> a </a:t>
            </a:r>
            <a:r>
              <a:rPr lang="en-US" sz="1800" dirty="0" err="1">
                <a:latin typeface="Century Gothic" panose="020B0502020202020204" pitchFamily="34" charset="0"/>
              </a:rPr>
              <a:t>construir</a:t>
            </a:r>
            <a:r>
              <a:rPr lang="en-US" sz="1800" dirty="0">
                <a:latin typeface="Century Gothic" panose="020B0502020202020204" pitchFamily="34" charset="0"/>
              </a:rPr>
              <a:t> las_____.</a:t>
            </a:r>
          </a:p>
          <a:p>
            <a:pPr marL="514350" lvl="0" indent="-514350">
              <a:lnSpc>
                <a:spcPct val="170000"/>
              </a:lnSpc>
              <a:buFont typeface="Calibri"/>
              <a:buAutoNum type="arabicPeriod"/>
            </a:pPr>
            <a:r>
              <a:rPr lang="en-US" sz="1800" dirty="0">
                <a:latin typeface="Century Gothic" panose="020B0502020202020204" pitchFamily="34" charset="0"/>
              </a:rPr>
              <a:t> __________ </a:t>
            </a:r>
            <a:r>
              <a:rPr lang="en-US" sz="1800" dirty="0" err="1">
                <a:latin typeface="Century Gothic" panose="020B0502020202020204" pitchFamily="34" charset="0"/>
              </a:rPr>
              <a:t>en</a:t>
            </a:r>
            <a:r>
              <a:rPr lang="en-US" sz="1800" dirty="0">
                <a:latin typeface="Century Gothic" panose="020B0502020202020204" pitchFamily="34" charset="0"/>
              </a:rPr>
              <a:t> las </a:t>
            </a:r>
            <a:r>
              <a:rPr lang="en-US" sz="1800" dirty="0" err="1">
                <a:latin typeface="Century Gothic" panose="020B0502020202020204" pitchFamily="34" charset="0"/>
              </a:rPr>
              <a:t>presas</a:t>
            </a:r>
            <a:r>
              <a:rPr lang="en-US" sz="1800" dirty="0">
                <a:latin typeface="Century Gothic" panose="020B0502020202020204" pitchFamily="34" charset="0"/>
              </a:rPr>
              <a:t> </a:t>
            </a:r>
            <a:r>
              <a:rPr lang="en-US" sz="1800" dirty="0" err="1">
                <a:latin typeface="Century Gothic" panose="020B0502020202020204" pitchFamily="34" charset="0"/>
              </a:rPr>
              <a:t>nos</a:t>
            </a:r>
            <a:r>
              <a:rPr lang="en-US" sz="1800" dirty="0">
                <a:latin typeface="Century Gothic" panose="020B0502020202020204" pitchFamily="34" charset="0"/>
              </a:rPr>
              <a:t> </a:t>
            </a:r>
            <a:r>
              <a:rPr lang="en-US" sz="1800" dirty="0" err="1">
                <a:latin typeface="Century Gothic" panose="020B0502020202020204" pitchFamily="34" charset="0"/>
              </a:rPr>
              <a:t>permiten</a:t>
            </a:r>
            <a:r>
              <a:rPr lang="en-US" sz="1800" dirty="0">
                <a:latin typeface="Century Gothic" panose="020B0502020202020204" pitchFamily="34" charset="0"/>
              </a:rPr>
              <a:t> </a:t>
            </a:r>
            <a:r>
              <a:rPr lang="en-US" sz="1800" dirty="0" err="1">
                <a:latin typeface="Century Gothic" panose="020B0502020202020204" pitchFamily="34" charset="0"/>
              </a:rPr>
              <a:t>controlar</a:t>
            </a:r>
            <a:r>
              <a:rPr lang="en-US" sz="1800" dirty="0">
                <a:latin typeface="Century Gothic" panose="020B0502020202020204" pitchFamily="34" charset="0"/>
              </a:rPr>
              <a:t> el </a:t>
            </a:r>
            <a:r>
              <a:rPr lang="en-US" sz="1800" dirty="0" err="1">
                <a:latin typeface="Century Gothic" panose="020B0502020202020204" pitchFamily="34" charset="0"/>
              </a:rPr>
              <a:t>nivel</a:t>
            </a:r>
            <a:r>
              <a:rPr lang="en-US" sz="1800" dirty="0">
                <a:latin typeface="Century Gothic" panose="020B0502020202020204" pitchFamily="34" charset="0"/>
              </a:rPr>
              <a:t> de </a:t>
            </a:r>
            <a:r>
              <a:rPr lang="en-US" sz="1800" dirty="0" err="1">
                <a:latin typeface="Century Gothic" panose="020B0502020202020204" pitchFamily="34" charset="0"/>
              </a:rPr>
              <a:t>agua</a:t>
            </a:r>
            <a:r>
              <a:rPr lang="en-US" sz="1800" dirty="0">
                <a:latin typeface="Century Gothic" panose="020B0502020202020204" pitchFamily="34" charset="0"/>
              </a:rPr>
              <a:t> del </a:t>
            </a:r>
            <a:r>
              <a:rPr lang="en-US" sz="1800" dirty="0" err="1">
                <a:latin typeface="Century Gothic" panose="020B0502020202020204" pitchFamily="34" charset="0"/>
              </a:rPr>
              <a:t>lago</a:t>
            </a:r>
            <a:r>
              <a:rPr lang="en-US" sz="1800" dirty="0">
                <a:latin typeface="Century Gothic" panose="020B0502020202020204" pitchFamily="34" charset="0"/>
              </a:rPr>
              <a:t>. </a:t>
            </a:r>
          </a:p>
          <a:p>
            <a:pPr marL="514350" lvl="0" indent="-514350">
              <a:lnSpc>
                <a:spcPct val="170000"/>
              </a:lnSpc>
              <a:buFont typeface="Calibri"/>
              <a:buAutoNum type="arabicPeriod"/>
            </a:pPr>
            <a:r>
              <a:rPr lang="en-US" sz="1800" dirty="0">
                <a:latin typeface="Century Gothic" panose="020B0502020202020204" pitchFamily="34" charset="0"/>
              </a:rPr>
              <a:t>________________ es </a:t>
            </a:r>
            <a:r>
              <a:rPr lang="en-US" sz="1800" dirty="0" err="1">
                <a:latin typeface="Century Gothic" panose="020B0502020202020204" pitchFamily="34" charset="0"/>
              </a:rPr>
              <a:t>producido</a:t>
            </a:r>
            <a:r>
              <a:rPr lang="en-US" sz="1800" dirty="0">
                <a:latin typeface="Century Gothic" panose="020B0502020202020204" pitchFamily="34" charset="0"/>
              </a:rPr>
              <a:t> por la presa </a:t>
            </a:r>
            <a:r>
              <a:rPr lang="en-US" sz="1800" dirty="0" err="1">
                <a:latin typeface="Century Gothic" panose="020B0502020202020204" pitchFamily="34" charset="0"/>
              </a:rPr>
              <a:t>cuando</a:t>
            </a:r>
            <a:r>
              <a:rPr lang="en-US" sz="1800" dirty="0">
                <a:latin typeface="Century Gothic" panose="020B0502020202020204" pitchFamily="34" charset="0"/>
              </a:rPr>
              <a:t> el </a:t>
            </a:r>
            <a:r>
              <a:rPr lang="en-US" sz="1800" dirty="0" err="1">
                <a:latin typeface="Century Gothic" panose="020B0502020202020204" pitchFamily="34" charset="0"/>
              </a:rPr>
              <a:t>agua</a:t>
            </a:r>
            <a:r>
              <a:rPr lang="en-US" sz="1800" dirty="0">
                <a:latin typeface="Century Gothic" panose="020B0502020202020204" pitchFamily="34" charset="0"/>
              </a:rPr>
              <a:t> </a:t>
            </a:r>
            <a:r>
              <a:rPr lang="en-US" sz="1800" dirty="0" err="1">
                <a:latin typeface="Century Gothic" panose="020B0502020202020204" pitchFamily="34" charset="0"/>
              </a:rPr>
              <a:t>fluye</a:t>
            </a:r>
            <a:r>
              <a:rPr lang="en-US" sz="1800" dirty="0">
                <a:latin typeface="Century Gothic" panose="020B0502020202020204" pitchFamily="34" charset="0"/>
              </a:rPr>
              <a:t> a </a:t>
            </a:r>
            <a:r>
              <a:rPr lang="en-US" sz="1800" dirty="0" err="1">
                <a:latin typeface="Century Gothic" panose="020B0502020202020204" pitchFamily="34" charset="0"/>
              </a:rPr>
              <a:t>través</a:t>
            </a:r>
            <a:r>
              <a:rPr lang="en-US" sz="1800" dirty="0">
                <a:latin typeface="Century Gothic" panose="020B0502020202020204" pitchFamily="34" charset="0"/>
              </a:rPr>
              <a:t> de </a:t>
            </a:r>
            <a:r>
              <a:rPr lang="en-US" sz="1800" dirty="0" err="1">
                <a:latin typeface="Century Gothic" panose="020B0502020202020204" pitchFamily="34" charset="0"/>
              </a:rPr>
              <a:t>ella</a:t>
            </a:r>
            <a:r>
              <a:rPr lang="en-US" sz="1800" dirty="0">
                <a:latin typeface="Century Gothic" panose="020B0502020202020204" pitchFamily="34" charset="0"/>
              </a:rPr>
              <a:t>. </a:t>
            </a:r>
          </a:p>
          <a:p>
            <a:pPr marL="514350" lvl="0" indent="-514350">
              <a:lnSpc>
                <a:spcPct val="170000"/>
              </a:lnSpc>
              <a:buFont typeface="Calibri"/>
              <a:buAutoNum type="arabicPeriod"/>
            </a:pPr>
            <a:r>
              <a:rPr lang="en-US" sz="1800" dirty="0">
                <a:latin typeface="Century Gothic" panose="020B0502020202020204" pitchFamily="34" charset="0"/>
              </a:rPr>
              <a:t> Por la </a:t>
            </a:r>
            <a:r>
              <a:rPr lang="en-US" sz="1800" dirty="0" err="1">
                <a:latin typeface="Century Gothic" panose="020B0502020202020204" pitchFamily="34" charset="0"/>
              </a:rPr>
              <a:t>construcción</a:t>
            </a:r>
            <a:r>
              <a:rPr lang="en-US" sz="1800" dirty="0">
                <a:latin typeface="Century Gothic" panose="020B0502020202020204" pitchFamily="34" charset="0"/>
              </a:rPr>
              <a:t> de las </a:t>
            </a:r>
            <a:r>
              <a:rPr lang="en-US" sz="1800" dirty="0" err="1">
                <a:latin typeface="Century Gothic" panose="020B0502020202020204" pitchFamily="34" charset="0"/>
              </a:rPr>
              <a:t>presas</a:t>
            </a:r>
            <a:r>
              <a:rPr lang="en-US" sz="1800" dirty="0">
                <a:latin typeface="Century Gothic" panose="020B0502020202020204" pitchFamily="34" charset="0"/>
              </a:rPr>
              <a:t> a lo largo del </a:t>
            </a:r>
            <a:r>
              <a:rPr lang="en-US" sz="1800" dirty="0" err="1">
                <a:latin typeface="Century Gothic" panose="020B0502020202020204" pitchFamily="34" charset="0"/>
              </a:rPr>
              <a:t>río</a:t>
            </a:r>
            <a:r>
              <a:rPr lang="en-US" sz="1800" dirty="0">
                <a:latin typeface="Century Gothic" panose="020B0502020202020204" pitchFamily="34" charset="0"/>
              </a:rPr>
              <a:t>, LCRA </a:t>
            </a:r>
            <a:r>
              <a:rPr lang="en-US" sz="1800" dirty="0" err="1">
                <a:latin typeface="Century Gothic" panose="020B0502020202020204" pitchFamily="34" charset="0"/>
              </a:rPr>
              <a:t>creó</a:t>
            </a:r>
            <a:r>
              <a:rPr lang="en-US" sz="1800" dirty="0">
                <a:latin typeface="Century Gothic" panose="020B0502020202020204" pitchFamily="34" charset="0"/>
              </a:rPr>
              <a:t> las ______.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B0E383DE-4CFE-1943-853A-9801989C6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5EB2C-CC04-459D-9213-13F12BEF1843}" type="slidenum">
              <a:rPr lang="en-US" smtClean="0"/>
              <a:t>4</a:t>
            </a:fld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FFD9127-2D62-4343-B51F-19CC0CD5B943}"/>
              </a:ext>
            </a:extLst>
          </p:cNvPr>
          <p:cNvGrpSpPr/>
          <p:nvPr/>
        </p:nvGrpSpPr>
        <p:grpSpPr>
          <a:xfrm>
            <a:off x="0" y="0"/>
            <a:ext cx="12192000" cy="1463040"/>
            <a:chOff x="0" y="0"/>
            <a:chExt cx="12192000" cy="1463040"/>
          </a:xfrm>
          <a:solidFill>
            <a:schemeClr val="bg2">
              <a:lumMod val="75000"/>
            </a:schemeClr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3A63859-B241-D748-A5DF-F6A4999C9728}"/>
                </a:ext>
              </a:extLst>
            </p:cNvPr>
            <p:cNvSpPr/>
            <p:nvPr/>
          </p:nvSpPr>
          <p:spPr>
            <a:xfrm>
              <a:off x="0" y="0"/>
              <a:ext cx="12192000" cy="146304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9897FA93-DB6E-264B-9E58-2AB290338D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243" y="211701"/>
              <a:ext cx="1835370" cy="1039637"/>
            </a:xfrm>
            <a:prstGeom prst="rect">
              <a:avLst/>
            </a:prstGeom>
            <a:grpFill/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C991F4B-01DC-A946-9434-C0DA88F219CE}"/>
                </a:ext>
              </a:extLst>
            </p:cNvPr>
            <p:cNvSpPr txBox="1"/>
            <p:nvPr/>
          </p:nvSpPr>
          <p:spPr>
            <a:xfrm>
              <a:off x="4619447" y="68273"/>
              <a:ext cx="7410310" cy="132343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800" b="1" dirty="0">
                  <a:solidFill>
                    <a:schemeClr val="bg1">
                      <a:lumMod val="95000"/>
                    </a:schemeClr>
                  </a:solidFill>
                  <a:latin typeface="Century Gothic" panose="020B0502020202020204" pitchFamily="34" charset="0"/>
                </a:rPr>
                <a:t>REDBUD FIELD TRIP</a:t>
              </a:r>
            </a:p>
            <a:p>
              <a:pPr algn="r"/>
              <a:r>
                <a:rPr lang="en-US" sz="3200" b="1" dirty="0">
                  <a:ln w="22225">
                    <a:noFill/>
                    <a:prstDash val="solid"/>
                  </a:ln>
                  <a:solidFill>
                    <a:schemeClr val="accent5">
                      <a:lumMod val="60000"/>
                      <a:lumOff val="40000"/>
                    </a:schemeClr>
                  </a:solidFill>
                  <a:latin typeface="Century Gothic" panose="020B0502020202020204" pitchFamily="34" charset="0"/>
                </a:rPr>
                <a:t>GUÍA DE ACTIVIDAD PARTE 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1961837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A661796514A0948B1B463957DD208E5" ma:contentTypeVersion="12" ma:contentTypeDescription="Create a new document." ma:contentTypeScope="" ma:versionID="39d3c9f32c6db2bbd755d860af40f495">
  <xsd:schema xmlns:xsd="http://www.w3.org/2001/XMLSchema" xmlns:xs="http://www.w3.org/2001/XMLSchema" xmlns:p="http://schemas.microsoft.com/office/2006/metadata/properties" xmlns:ns2="8cafa016-a191-40bb-9a9e-773ee4bcd714" xmlns:ns3="44717859-b1ab-4053-bcc9-82da5b5509bf" targetNamespace="http://schemas.microsoft.com/office/2006/metadata/properties" ma:root="true" ma:fieldsID="0371276d4ec2675c0c8cd06732cd7ca9" ns2:_="" ns3:_="">
    <xsd:import namespace="8cafa016-a191-40bb-9a9e-773ee4bcd714"/>
    <xsd:import namespace="44717859-b1ab-4053-bcc9-82da5b5509b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afa016-a191-40bb-9a9e-773ee4bcd71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717859-b1ab-4053-bcc9-82da5b5509b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53E4671-1BB6-4C52-A402-9C4ED5404CF2}">
  <ds:schemaRefs>
    <ds:schemaRef ds:uri="http://schemas.microsoft.com/office/infopath/2007/PartnerControls"/>
    <ds:schemaRef ds:uri="http://purl.org/dc/terms/"/>
    <ds:schemaRef ds:uri="http://purl.org/dc/elements/1.1/"/>
    <ds:schemaRef ds:uri="http://schemas.microsoft.com/office/2006/documentManagement/types"/>
    <ds:schemaRef ds:uri="http://www.w3.org/XML/1998/namespace"/>
    <ds:schemaRef ds:uri="http://purl.org/dc/dcmitype/"/>
    <ds:schemaRef ds:uri="http://schemas.microsoft.com/office/2006/metadata/properties"/>
    <ds:schemaRef ds:uri="http://schemas.openxmlformats.org/package/2006/metadata/core-properties"/>
    <ds:schemaRef ds:uri="44717859-b1ab-4053-bcc9-82da5b5509bf"/>
    <ds:schemaRef ds:uri="8cafa016-a191-40bb-9a9e-773ee4bcd714"/>
  </ds:schemaRefs>
</ds:datastoreItem>
</file>

<file path=customXml/itemProps2.xml><?xml version="1.0" encoding="utf-8"?>
<ds:datastoreItem xmlns:ds="http://schemas.openxmlformats.org/officeDocument/2006/customXml" ds:itemID="{E429DE9F-16EE-4817-B2A1-0AD4E7120E2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1189390-06EF-4AC9-BD29-C5D3E72C8E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cafa016-a191-40bb-9a9e-773ee4bcd714"/>
    <ds:schemaRef ds:uri="44717859-b1ab-4053-bcc9-82da5b5509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1654</TotalTime>
  <Words>302</Words>
  <Application>Microsoft Office PowerPoint</Application>
  <PresentationFormat>Widescreen</PresentationFormat>
  <Paragraphs>30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Century Gothic</vt:lpstr>
      <vt:lpstr>1_Office Theme</vt:lpstr>
      <vt:lpstr>PowerPoint Presentation</vt:lpstr>
      <vt:lpstr>¡Hola de CRA!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Katie Bedrich</dc:creator>
  <cp:lastModifiedBy>Katie Bedrich</cp:lastModifiedBy>
  <cp:revision>15</cp:revision>
  <dcterms:created xsi:type="dcterms:W3CDTF">2020-03-29T18:30:36Z</dcterms:created>
  <dcterms:modified xsi:type="dcterms:W3CDTF">2020-04-17T20:57:46Z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0x010100BA661796514A0948B1B463957DD208E5</vt:lpwstr>
  </property>
</Properties>
</file>